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  <p:sldMasterId id="2147483648" r:id="rId5"/>
  </p:sldMasterIdLst>
  <p:notesMasterIdLst>
    <p:notesMasterId r:id="rId19"/>
  </p:notesMasterIdLst>
  <p:sldIdLst>
    <p:sldId id="269" r:id="rId6"/>
    <p:sldId id="293" r:id="rId7"/>
    <p:sldId id="267" r:id="rId8"/>
    <p:sldId id="298" r:id="rId9"/>
    <p:sldId id="283" r:id="rId10"/>
    <p:sldId id="302" r:id="rId11"/>
    <p:sldId id="290" r:id="rId12"/>
    <p:sldId id="272" r:id="rId13"/>
    <p:sldId id="294" r:id="rId14"/>
    <p:sldId id="297" r:id="rId15"/>
    <p:sldId id="299" r:id="rId16"/>
    <p:sldId id="300" r:id="rId17"/>
    <p:sldId id="301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B6C5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151728-F372-4FC4-8AA5-9CAEEBF4B017}" v="18" dt="2026-01-28T09:21:23.871"/>
    <p1510:client id="{6C9E20AA-81B6-6C49-FA63-DCD826E5B180}" v="48" dt="2026-01-30T08:43:56.294"/>
    <p1510:client id="{94975CB1-C78E-6B81-FED1-FD303FC7488C}" v="75" dt="2026-01-30T08:14:12.417"/>
    <p1510:client id="{E6CB8BDE-AB26-4E8A-5AFE-1A6A0B02068D}" v="544" dt="2026-01-29T14:02:55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rekommun.sharepoint.com/sites/msteams_53bda1_244359/Delade%20dokument/Renh&#229;llning/06.%20FNI/V&#228;gledning/Procentuell%20m&#228;ngd%20per%20frak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B_4897B5F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93851224105459"/>
          <c:y val="0.10517473118279572"/>
          <c:w val="0.34148775894538608"/>
          <c:h val="0.8124103942652329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E2-4A48-90D7-82C3ACE962E9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E2-4A48-90D7-82C3ACE962E9}"/>
              </c:ext>
            </c:extLst>
          </c:dPt>
          <c:dPt>
            <c:idx val="2"/>
            <c:bubble3D val="0"/>
            <c:spPr>
              <a:solidFill>
                <a:srgbClr val="92B6C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0E2-4A48-90D7-82C3ACE962E9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0E2-4A48-90D7-82C3ACE962E9}"/>
              </c:ext>
            </c:extLst>
          </c:dPt>
          <c:dPt>
            <c:idx val="4"/>
            <c:bubble3D val="0"/>
            <c:spPr>
              <a:solidFill>
                <a:schemeClr val="accent3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0E2-4A48-90D7-82C3ACE962E9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0E2-4A48-90D7-82C3ACE962E9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0E2-4A48-90D7-82C3ACE962E9}"/>
              </c:ext>
            </c:extLst>
          </c:dPt>
          <c:dPt>
            <c:idx val="7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0E2-4A48-90D7-82C3ACE962E9}"/>
              </c:ext>
            </c:extLst>
          </c:dPt>
          <c:dLbls>
            <c:dLbl>
              <c:idx val="0"/>
              <c:layout>
                <c:manualLayout>
                  <c:x val="3.1085216572504619E-2"/>
                  <c:y val="-7.038110455243675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E2-4A48-90D7-82C3ACE962E9}"/>
                </c:ext>
              </c:extLst>
            </c:dLbl>
            <c:dLbl>
              <c:idx val="1"/>
              <c:layout>
                <c:manualLayout>
                  <c:x val="3.3369641294838145E-2"/>
                  <c:y val="4.892716535433070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E2-4A48-90D7-82C3ACE962E9}"/>
                </c:ext>
              </c:extLst>
            </c:dLbl>
            <c:dLbl>
              <c:idx val="2"/>
              <c:layout>
                <c:manualLayout>
                  <c:x val="1.6933992467043316E-2"/>
                  <c:y val="2.347144999071516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E2-4A48-90D7-82C3ACE962E9}"/>
                </c:ext>
              </c:extLst>
            </c:dLbl>
            <c:dLbl>
              <c:idx val="3"/>
              <c:layout>
                <c:manualLayout>
                  <c:x val="-2.270734908136483E-2"/>
                  <c:y val="-7.151137357830271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0E2-4A48-90D7-82C3ACE962E9}"/>
                </c:ext>
              </c:extLst>
            </c:dLbl>
            <c:dLbl>
              <c:idx val="4"/>
              <c:layout>
                <c:manualLayout>
                  <c:x val="-1.7909230096237971E-2"/>
                  <c:y val="-8.492701442201587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0E2-4A48-90D7-82C3ACE962E9}"/>
                </c:ext>
              </c:extLst>
            </c:dLbl>
            <c:dLbl>
              <c:idx val="5"/>
              <c:layout>
                <c:manualLayout>
                  <c:x val="-5.8264689265536726E-2"/>
                  <c:y val="-2.295587047070198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0E2-4A48-90D7-82C3ACE962E9}"/>
                </c:ext>
              </c:extLst>
            </c:dLbl>
            <c:dLbl>
              <c:idx val="6"/>
              <c:layout>
                <c:manualLayout>
                  <c:x val="-1.7616384180790961E-2"/>
                  <c:y val="-6.547823168898303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0E2-4A48-90D7-82C3ACE962E9}"/>
                </c:ext>
              </c:extLst>
            </c:dLbl>
            <c:dLbl>
              <c:idx val="7"/>
              <c:layout>
                <c:manualLayout>
                  <c:x val="2.8925517890772086E-2"/>
                  <c:y val="-6.298262109460452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0E2-4A48-90D7-82C3ACE962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Blad1!$I$5:$I$12</c:f>
              <c:strCache>
                <c:ptCount val="8"/>
                <c:pt idx="0">
                  <c:v>Matavfall</c:v>
                </c:pt>
                <c:pt idx="1">
                  <c:v>Restavfall</c:v>
                </c:pt>
                <c:pt idx="2">
                  <c:v>Returpapper</c:v>
                </c:pt>
                <c:pt idx="3">
                  <c:v>Pappersförpackningar</c:v>
                </c:pt>
                <c:pt idx="4">
                  <c:v>Plastförpacknignar</c:v>
                </c:pt>
                <c:pt idx="5">
                  <c:v>Metallförpackningar</c:v>
                </c:pt>
                <c:pt idx="6">
                  <c:v>Ofärgade glasförpackningar</c:v>
                </c:pt>
                <c:pt idx="7">
                  <c:v>Färgade glasförpackningar</c:v>
                </c:pt>
              </c:strCache>
            </c:strRef>
          </c:cat>
          <c:val>
            <c:numRef>
              <c:f>Blad1!$H$5:$H$12</c:f>
              <c:numCache>
                <c:formatCode>0.00%</c:formatCode>
                <c:ptCount val="8"/>
                <c:pt idx="0">
                  <c:v>6.6199999999999995E-2</c:v>
                </c:pt>
                <c:pt idx="1">
                  <c:v>0.33110000000000001</c:v>
                </c:pt>
                <c:pt idx="2">
                  <c:v>3.3099999999999997E-2</c:v>
                </c:pt>
                <c:pt idx="3">
                  <c:v>0.33110000000000001</c:v>
                </c:pt>
                <c:pt idx="4">
                  <c:v>0.19869999999999999</c:v>
                </c:pt>
                <c:pt idx="5">
                  <c:v>1.32E-2</c:v>
                </c:pt>
                <c:pt idx="6">
                  <c:v>1.32E-2</c:v>
                </c:pt>
                <c:pt idx="7">
                  <c:v>1.32E-2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0E2-4A48-90D7-82C3ACE962E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210244821092283"/>
          <c:y val="0.12494345064313356"/>
          <c:w val="0.36424054452625942"/>
          <c:h val="0.76241996532557832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0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030263693633671"/>
          <c:y val="0.13916652153629447"/>
          <c:w val="0.44049569856326976"/>
          <c:h val="0.81780972772044169"/>
        </c:manualLayout>
      </c:layout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Fördelning av restavfall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A9-46FF-B937-E72C72B59A7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9A9-46FF-B937-E72C72B59A7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9A9-46FF-B937-E72C72B59A7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9A9-46FF-B937-E72C72B59A70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9A9-46FF-B937-E72C72B59A70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9A9-46FF-B937-E72C72B59A70}"/>
              </c:ext>
            </c:extLst>
          </c:dPt>
          <c:dLbls>
            <c:dLbl>
              <c:idx val="0"/>
              <c:layout>
                <c:manualLayout>
                  <c:x val="1.3485449844097691E-2"/>
                  <c:y val="-3.676244826442762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A9-46FF-B937-E72C72B59A70}"/>
                </c:ext>
              </c:extLst>
            </c:dLbl>
            <c:dLbl>
              <c:idx val="1"/>
              <c:layout>
                <c:manualLayout>
                  <c:x val="-7.8792603264194516E-2"/>
                  <c:y val="-4.1121131857649811E-2"/>
                </c:manualLayout>
              </c:layout>
              <c:tx>
                <c:rich>
                  <a:bodyPr/>
                  <a:lstStyle/>
                  <a:p>
                    <a:fld id="{ED40F444-40EF-4679-B9E0-FA3F5D6F9A81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9A9-46FF-B937-E72C72B59A70}"/>
                </c:ext>
              </c:extLst>
            </c:dLbl>
            <c:dLbl>
              <c:idx val="2"/>
              <c:layout>
                <c:manualLayout>
                  <c:x val="-3.2315102277161167E-2"/>
                  <c:y val="2.4622243328106899E-3"/>
                </c:manualLayout>
              </c:layout>
              <c:tx>
                <c:rich>
                  <a:bodyPr/>
                  <a:lstStyle/>
                  <a:p>
                    <a:fld id="{63867DB5-A5A6-4700-8F91-8F74CC725EBA}" type="PERCENTAGE">
                      <a:rPr lang="en-US" smtClean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9A9-46FF-B937-E72C72B59A70}"/>
                </c:ext>
              </c:extLst>
            </c:dLbl>
            <c:dLbl>
              <c:idx val="3"/>
              <c:layout>
                <c:manualLayout>
                  <c:x val="-2.9211666585263748E-2"/>
                  <c:y val="-1.791330121054075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A9-46FF-B937-E72C72B59A70}"/>
                </c:ext>
              </c:extLst>
            </c:dLbl>
            <c:dLbl>
              <c:idx val="4"/>
              <c:layout>
                <c:manualLayout>
                  <c:x val="-2.6056467458108828E-2"/>
                  <c:y val="-6.3779158797291824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9A9-46FF-B937-E72C72B59A70}"/>
                </c:ext>
              </c:extLst>
            </c:dLbl>
            <c:dLbl>
              <c:idx val="5"/>
              <c:layout>
                <c:manualLayout>
                  <c:x val="6.7311208718660379E-3"/>
                  <c:y val="-3.861653006364380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9A9-46FF-B937-E72C72B59A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Blad1!$A$2:$A$7</c:f>
              <c:strCache>
                <c:ptCount val="6"/>
                <c:pt idx="0">
                  <c:v>Restavfall/brännbart</c:v>
                </c:pt>
                <c:pt idx="1">
                  <c:v>Matavfall</c:v>
                </c:pt>
                <c:pt idx="2">
                  <c:v>Trädgårdsavfall</c:v>
                </c:pt>
                <c:pt idx="3">
                  <c:v>Tidningar och förpackningar</c:v>
                </c:pt>
                <c:pt idx="4">
                  <c:v>Inert material</c:v>
                </c:pt>
                <c:pt idx="5">
                  <c:v>Elavfall</c:v>
                </c:pt>
              </c:strCache>
            </c:strRef>
          </c:cat>
          <c:val>
            <c:numRef>
              <c:f>Blad1!$B$2:$B$7</c:f>
              <c:numCache>
                <c:formatCode>0.00%</c:formatCode>
                <c:ptCount val="6"/>
                <c:pt idx="0">
                  <c:v>0.33910000000000001</c:v>
                </c:pt>
                <c:pt idx="1">
                  <c:v>0.33910000000000001</c:v>
                </c:pt>
                <c:pt idx="2">
                  <c:v>1.2E-2</c:v>
                </c:pt>
                <c:pt idx="3">
                  <c:v>0.1736</c:v>
                </c:pt>
                <c:pt idx="4">
                  <c:v>3.1600000000000003E-2</c:v>
                </c:pt>
                <c:pt idx="5">
                  <c:v>1.4E-3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B1-4C7B-8329-FEC9E3DA9E8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17784651106441723"/>
          <c:w val="0.37104014453308898"/>
          <c:h val="0.63044435160111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C8426-DE2B-417C-8D75-474094C99827}" type="datetimeFigureOut">
              <a:rPr lang="en-GB" smtClean="0"/>
              <a:t>30/01/2026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DDBF5-66B4-40F4-BFEB-0BCF90B213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03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73EEC-0F3B-54E3-66DB-41A6259CD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694EA82-E1C7-586D-4FF1-05EB02DA3A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A91BE4B-5202-BA14-6750-1F6D23C022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Prata om att det egentligen bara är en tredjedel som ska ligga i restavfallet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97A8FEB-0997-3F20-979B-19149F6D5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DDBF5-66B4-40F4-BFEB-0BCF90B2130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111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Prata om att det egentligen bara är en tredjedel som ska ligga i restavfallet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DDBF5-66B4-40F4-BFEB-0BCF90B2130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35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E48ABC-4F34-3787-E2D8-DBD72D045A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800" y="4752622"/>
            <a:ext cx="10515000" cy="740180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sv-SE"/>
              <a:t>Klicka och skriv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01E84F2-46CB-06FD-205D-9BAD66E674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800" y="5604933"/>
            <a:ext cx="10515000" cy="436266"/>
          </a:xfrm>
        </p:spPr>
        <p:txBody>
          <a:bodyPr tIns="0" bIns="0"/>
          <a:lstStyle>
            <a:lvl1pPr marL="0" indent="0" algn="l">
              <a:lnSpc>
                <a:spcPct val="90000"/>
              </a:lnSpc>
              <a:buNone/>
              <a:defRPr sz="2400">
                <a:latin typeface="Proxima Nova Thi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och skriv underrubrik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D99B5437-FCE3-5C42-6FA5-D3A299361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629600"/>
          </a:xfrm>
          <a:solidFill>
            <a:schemeClr val="bg1">
              <a:lumMod val="85000"/>
            </a:schemeClr>
          </a:solidFill>
        </p:spPr>
        <p:txBody>
          <a:bodyPr tIns="1080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8A49EE33-8FBF-4B55-AFC3-D61A33086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2324" y="6062870"/>
            <a:ext cx="1333742" cy="626812"/>
          </a:xfrm>
          <a:prstGeom prst="rect">
            <a:avLst/>
          </a:prstGeom>
        </p:spPr>
      </p:pic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843F0CFF-F000-8EAF-D355-53D27ABD2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838200" y="6245409"/>
            <a:ext cx="5365652" cy="6125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350"/>
              <a:t>”Tillsammans skapar vi en hållbar framtid för alla i storslagen fjällmiljö”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200" b="0" i="0" err="1">
                <a:latin typeface="Proxima Nova" panose="02000506030000020004" pitchFamily="2" charset="0"/>
              </a:rPr>
              <a:t>are.se</a:t>
            </a:r>
            <a:r>
              <a:rPr lang="sv-SE" sz="1200" b="0" i="0">
                <a:latin typeface="Proxima Nova" panose="02000506030000020004" pitchFamily="2" charset="0"/>
              </a:rPr>
              <a:t> | </a:t>
            </a:r>
            <a:r>
              <a:rPr lang="sv-SE" sz="1200" b="0" i="0" err="1">
                <a:latin typeface="Proxima Nova" panose="02000506030000020004" pitchFamily="2" charset="0"/>
              </a:rPr>
              <a:t>kundtjanst@are.se</a:t>
            </a:r>
            <a:r>
              <a:rPr lang="sv-SE" sz="1200" b="0" i="0">
                <a:latin typeface="Proxima Nova" panose="02000506030000020004" pitchFamily="2" charset="0"/>
              </a:rPr>
              <a:t> | 0647-161 00</a:t>
            </a:r>
          </a:p>
          <a:p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2300664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7EB524-3626-B914-96AE-F0BAE22BF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2800" y="360000"/>
            <a:ext cx="6058938" cy="1224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och skriv rubrik</a:t>
            </a:r>
          </a:p>
        </p:txBody>
      </p:sp>
      <p:sp>
        <p:nvSpPr>
          <p:cNvPr id="14" name="Underrubrik 2">
            <a:extLst>
              <a:ext uri="{FF2B5EF4-FFF2-40B4-BE49-F238E27FC236}">
                <a16:creationId xmlns:a16="http://schemas.microsoft.com/office/drawing/2014/main" id="{0B1867A1-A0A0-F38D-6984-44CF862DEDE5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5302800" y="1821600"/>
            <a:ext cx="6058938" cy="941506"/>
          </a:xfrm>
        </p:spPr>
        <p:txBody>
          <a:bodyPr/>
          <a:lstStyle>
            <a:lvl1pPr marL="0" indent="0" algn="l">
              <a:buNone/>
              <a:defRPr sz="2400">
                <a:latin typeface="Proxima Nova Thi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och skriv underrubrik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7C3E90-F24F-7058-8B6D-75F53A98B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2800" y="2827867"/>
            <a:ext cx="6051000" cy="299333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74A648F-4E85-FDF8-16D9-3CCFBF1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7A743-F398-454F-89A8-D1F136419E28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C611ACEE-9476-539F-DF9F-EF6CC4D53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4741200" cy="3337200"/>
          </a:xfrm>
          <a:solidFill>
            <a:schemeClr val="bg1">
              <a:lumMod val="85000"/>
            </a:schemeClr>
          </a:solidFill>
        </p:spPr>
        <p:txBody>
          <a:bodyPr tIns="360000" anchor="t" anchorCtr="0"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5B33E3B-8146-D6DF-90CB-862809A2D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0" y="3522136"/>
            <a:ext cx="4741200" cy="3337200"/>
          </a:xfrm>
          <a:solidFill>
            <a:schemeClr val="bg1">
              <a:lumMod val="85000"/>
            </a:schemeClr>
          </a:solidFill>
        </p:spPr>
        <p:txBody>
          <a:bodyPr tIns="360000" anchor="t" anchorCtr="0"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87180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a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7EB524-3626-B914-96AE-F0BAE22BF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2800" y="360000"/>
            <a:ext cx="6058938" cy="1224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och skriv rubrik</a:t>
            </a:r>
          </a:p>
        </p:txBody>
      </p:sp>
      <p:sp>
        <p:nvSpPr>
          <p:cNvPr id="14" name="Underrubrik 2">
            <a:extLst>
              <a:ext uri="{FF2B5EF4-FFF2-40B4-BE49-F238E27FC236}">
                <a16:creationId xmlns:a16="http://schemas.microsoft.com/office/drawing/2014/main" id="{0B1867A1-A0A0-F38D-6984-44CF862DEDE5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5302800" y="1821600"/>
            <a:ext cx="6058938" cy="941506"/>
          </a:xfrm>
        </p:spPr>
        <p:txBody>
          <a:bodyPr/>
          <a:lstStyle>
            <a:lvl1pPr marL="0" indent="0" algn="l">
              <a:buNone/>
              <a:defRPr sz="2400">
                <a:latin typeface="Proxima Nova Thi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och skriv underrubrik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7C3E90-F24F-7058-8B6D-75F53A98B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2800" y="2827867"/>
            <a:ext cx="6051000" cy="299333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74A648F-4E85-FDF8-16D9-3CCFBF1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7A743-F398-454F-89A8-D1F136419E28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C611ACEE-9476-539F-DF9F-EF6CC4D53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2268000" cy="3337200"/>
          </a:xfrm>
          <a:solidFill>
            <a:schemeClr val="bg1">
              <a:lumMod val="85000"/>
            </a:schemeClr>
          </a:solidFill>
        </p:spPr>
        <p:txBody>
          <a:bodyPr tIns="360000" anchor="t" anchorCtr="0"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5B33E3B-8146-D6DF-90CB-862809A2D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2473200" y="0"/>
            <a:ext cx="2268000" cy="3337200"/>
          </a:xfrm>
          <a:solidFill>
            <a:schemeClr val="bg1">
              <a:lumMod val="85000"/>
            </a:schemeClr>
          </a:solidFill>
        </p:spPr>
        <p:txBody>
          <a:bodyPr tIns="360000" anchor="t" anchorCtr="0"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C996ECA1-6F33-799E-265C-6B46BABF4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0" y="3522136"/>
            <a:ext cx="2268000" cy="3337200"/>
          </a:xfrm>
          <a:solidFill>
            <a:schemeClr val="bg1">
              <a:lumMod val="85000"/>
            </a:schemeClr>
          </a:solidFill>
        </p:spPr>
        <p:txBody>
          <a:bodyPr tIns="360000" anchor="t" anchorCtr="0"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för att lägga till en bild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CA834F9E-0B45-64DF-8504-A34D7E263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2473200" y="3522136"/>
            <a:ext cx="2268000" cy="3337200"/>
          </a:xfrm>
          <a:solidFill>
            <a:schemeClr val="bg1">
              <a:lumMod val="85000"/>
            </a:schemeClr>
          </a:solidFill>
        </p:spPr>
        <p:txBody>
          <a:bodyPr tIns="360000" anchor="t" anchorCtr="0"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452779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C611ACEE-9476-539F-DF9F-EF6CC4D53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60000" anchor="t" anchorCtr="0"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15142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8A49EE33-8FBF-4B55-AFC3-D61A33086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46334" y="2747708"/>
            <a:ext cx="2899332" cy="1362584"/>
          </a:xfrm>
          <a:prstGeom prst="rect">
            <a:avLst/>
          </a:prstGeom>
        </p:spPr>
      </p:pic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A3F8E15F-6360-607A-67FC-9D2333233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838200" y="6245409"/>
            <a:ext cx="5365652" cy="6125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kern="1200">
                <a:solidFill>
                  <a:schemeClr val="tx1"/>
                </a:solidFill>
                <a:latin typeface="Proxima Nova Thin" panose="0200050603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sz="1350"/>
              <a:t>”Tillsammans skapar vi en hållbar framtid för alla i storslagen fjällmiljö”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200" b="0" i="0" err="1">
                <a:latin typeface="Proxima Nova" panose="02000506030000020004" pitchFamily="2" charset="0"/>
              </a:rPr>
              <a:t>are.se</a:t>
            </a:r>
            <a:r>
              <a:rPr lang="sv-SE" sz="1200" b="0" i="0">
                <a:latin typeface="Proxima Nova" panose="02000506030000020004" pitchFamily="2" charset="0"/>
              </a:rPr>
              <a:t> | </a:t>
            </a:r>
            <a:r>
              <a:rPr lang="sv-SE" sz="1200" b="0" i="0" err="1">
                <a:latin typeface="Proxima Nova" panose="02000506030000020004" pitchFamily="2" charset="0"/>
              </a:rPr>
              <a:t>kundtjanst@are.se</a:t>
            </a:r>
            <a:r>
              <a:rPr lang="sv-SE" sz="1200" b="0" i="0">
                <a:latin typeface="Proxima Nova" panose="02000506030000020004" pitchFamily="2" charset="0"/>
              </a:rPr>
              <a:t> | 0647-161 00</a:t>
            </a:r>
          </a:p>
          <a:p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2386594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A30F2C-49F4-13DB-396E-C1CAEB951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FEF7DA1-F4F9-E8DC-558A-63A361EE5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7D9B7C3-F5A7-1E6A-1E4B-26B068975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6FB66-9E76-4632-9FD1-A4B3AA084101}" type="datetimeFigureOut">
              <a:rPr lang="sv-SE" smtClean="0"/>
              <a:t>2026-01-30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71AD5CF-04C2-A81B-5906-82A277B5E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9DD7DA4-F5FE-B24D-79DF-ED73EFDD2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7E-D8A6-4676-B618-B0B67BFE0D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6326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FA683E-1CFF-5588-D6F3-C64697E33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FB53270-A552-E760-5A17-70EF6BECB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71FB4C2-D8E4-BAB2-2EA2-C1480352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6FB66-9E76-4632-9FD1-A4B3AA084101}" type="datetimeFigureOut">
              <a:rPr lang="sv-SE" smtClean="0"/>
              <a:t>2026-01-30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40D0689-291A-B1E1-6AE1-3BAE5B1D3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D467F32-9B9C-5000-656A-0E796396C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7E-D8A6-4676-B618-B0B67BFE0D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580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8FD507-04D9-1941-F3D9-ADA6A8CBA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27BA058-AF3C-3E60-BAA2-74A7CFB61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ED6297-C1B0-B750-16A2-107DAEA9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6FB66-9E76-4632-9FD1-A4B3AA084101}" type="datetimeFigureOut">
              <a:rPr lang="sv-SE" smtClean="0"/>
              <a:t>2026-01-30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53B62A-9F66-C2A7-9464-DCFF348F1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079FE9D-8FEA-015A-EFA2-1E38780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7E-D8A6-4676-B618-B0B67BFE0D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0010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D60A82-13A7-F34A-3BC5-C4D387026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E46A4AD-B615-0C33-8E7F-47CBD8712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DDA0C25-CB3F-8154-FA8A-EAA55A9E4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D74C7C9-8086-AE0F-CB22-7C26EDA8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6FB66-9E76-4632-9FD1-A4B3AA084101}" type="datetimeFigureOut">
              <a:rPr lang="sv-SE" smtClean="0"/>
              <a:t>2026-01-30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1876C39-C558-6356-BC57-2178C0535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EC66ADD-EBF8-D099-AD69-3FE03742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7E-D8A6-4676-B618-B0B67BFE0D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5818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946AF9-676C-1AE5-D8CF-7B417867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14BD339-7994-67FC-A609-D00DEA48F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C81A61-FDD2-3E86-C08D-5E01937E1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C03D3E-1DA1-B760-A7DA-0FCD5EFA7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7F69FF4-3C75-5395-5FE1-C46AF53EE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664A67E-C7B1-14D3-C6D4-668373FBB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6FB66-9E76-4632-9FD1-A4B3AA084101}" type="datetimeFigureOut">
              <a:rPr lang="sv-SE" smtClean="0"/>
              <a:t>2026-01-30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2A1AC21-4206-5399-6C58-2C9749F7F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94BBEAD-AE4F-4264-5B8B-C0B7C9A4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7E-D8A6-4676-B618-B0B67BFE0D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2907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F69D8B-1127-3579-E8F0-9F834C0B2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2F0C518-8B79-E2B9-6E16-05F2DE222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6FB66-9E76-4632-9FD1-A4B3AA084101}" type="datetimeFigureOut">
              <a:rPr lang="sv-SE" smtClean="0"/>
              <a:t>2026-01-30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CAB94EE-BF3A-C928-BB8D-B943DE18A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6F2F02E-0445-A3BE-FB10-AE3EAF55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7E-D8A6-4676-B618-B0B67BFE0D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633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7EB524-3626-B914-96AE-F0BAE22BF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och skriv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7C3E90-F24F-7058-8B6D-75F53A98B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6B809A0-C7CF-1709-BE9E-121D8E14A3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74A648F-4E85-FDF8-16D9-3CCFBF1177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7A743-F398-454F-89A8-D1F136419E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3404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76F4704-2DE5-6E4D-7826-A559DF0D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6FB66-9E76-4632-9FD1-A4B3AA084101}" type="datetimeFigureOut">
              <a:rPr lang="sv-SE" smtClean="0"/>
              <a:t>2026-01-30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540F15F-AC46-F05F-21D2-3422C4043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4B4663B-F82D-EBB2-FC5F-3C92A221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7E-D8A6-4676-B618-B0B67BFE0D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4951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AF938A-C50B-6607-22BF-7F0D9EEB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715609-11C9-A353-A434-7FBEBBAEE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7E42713-60B7-7962-9B9B-464769188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9778D48-C361-AEAB-3FBF-F8910188E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6FB66-9E76-4632-9FD1-A4B3AA084101}" type="datetimeFigureOut">
              <a:rPr lang="sv-SE" smtClean="0"/>
              <a:t>2026-01-30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59B4494-7D76-7699-A7A8-93B74176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D1AB1FE-1DB0-A8F8-3795-5500E076B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7E-D8A6-4676-B618-B0B67BFE0D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6698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7D9751-4CD2-72F5-16F0-926F7194F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FCF81BB-3574-26AF-8C93-EEF9DA7C1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525001A-8723-A5DC-6A62-87877C705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4DB72E2-0CC3-167D-1060-BB64BE9C4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6FB66-9E76-4632-9FD1-A4B3AA084101}" type="datetimeFigureOut">
              <a:rPr lang="sv-SE" smtClean="0"/>
              <a:t>2026-01-30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61DB8AC-254D-488E-5FFA-73906225C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ED1465F-BA60-4C47-EAD1-C9A402A64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7E-D8A6-4676-B618-B0B67BFE0D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7937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FFC0FD-3602-35E9-A03E-152CB0FD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633C49C-3976-08DF-8A4B-CE7BDFD46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0389DF5-43D4-41F2-77ED-5F36095DB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6FB66-9E76-4632-9FD1-A4B3AA084101}" type="datetimeFigureOut">
              <a:rPr lang="sv-SE" smtClean="0"/>
              <a:t>2026-01-30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D22560D-ADED-0F59-6C73-8CBE80A1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73FA38-955A-F35D-57BB-CD44F520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7E-D8A6-4676-B618-B0B67BFE0D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6273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996FA983-42F8-E4EA-3AF8-ECAE17C50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390F80A-5D24-7145-ABE2-203216AD1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EFD7099-2772-291A-B457-7DD7D157B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6FB66-9E76-4632-9FD1-A4B3AA084101}" type="datetimeFigureOut">
              <a:rPr lang="sv-SE" smtClean="0"/>
              <a:t>2026-01-30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021E77-8086-85B7-CD1B-5ECD96CA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9ED01E4-4858-E1E3-0355-D8BA1BE9F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7E-D8A6-4676-B618-B0B67BFE0D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841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D1112F-4EA1-874E-454B-88560E9C7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28000"/>
            <a:ext cx="105156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och skriv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8EDECA6-908F-BBC3-B266-B1FFA393F3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3200"/>
            <a:ext cx="5025600" cy="3708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F074C98-9AF1-5657-DA8F-E68635B97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200" y="2113200"/>
            <a:ext cx="5025600" cy="3708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22F1380-64E1-D1F5-9103-7A8C50D8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8BC7D7F-8489-2FE8-BE61-F254505F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7A743-F398-454F-89A8-D1F136419E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2155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under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7EB524-3626-B914-96AE-F0BAE22BF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800" y="823912"/>
            <a:ext cx="10515600" cy="1249672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och skriv rubrik</a:t>
            </a:r>
          </a:p>
        </p:txBody>
      </p:sp>
      <p:sp>
        <p:nvSpPr>
          <p:cNvPr id="14" name="Underrubrik 2">
            <a:extLst>
              <a:ext uri="{FF2B5EF4-FFF2-40B4-BE49-F238E27FC236}">
                <a16:creationId xmlns:a16="http://schemas.microsoft.com/office/drawing/2014/main" id="{0B1867A1-A0A0-F38D-6984-44CF862DEDE5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838800" y="2118680"/>
            <a:ext cx="10515600" cy="51829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latin typeface="Proxima Nova Thi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och skriv underrubrik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7C3E90-F24F-7058-8B6D-75F53A98B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800" y="2827867"/>
            <a:ext cx="10515600" cy="299333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74A648F-4E85-FDF8-16D9-3CCFBF1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7A743-F398-454F-89A8-D1F136419E28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D8CF5D7-C3D6-4A62-FB2F-8F1F0D7CBDA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732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>
            <a:extLst>
              <a:ext uri="{FF2B5EF4-FFF2-40B4-BE49-F238E27FC236}">
                <a16:creationId xmlns:a16="http://schemas.microsoft.com/office/drawing/2014/main" id="{6AD4300D-4A78-0EEF-D85A-A19C119B4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000"/>
            <a:ext cx="10515600" cy="1224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2CB2014-A57E-D118-DED3-2F7E45FD66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120400"/>
            <a:ext cx="5025600" cy="5184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Proxima Nova Thin" panose="0200050603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och skriv underrubrik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C55166A-4395-AE1D-7A33-AB8FEA62E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29600"/>
            <a:ext cx="5025600" cy="29952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8449AE8-7791-9466-6999-11153886CBE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28200" y="2120400"/>
            <a:ext cx="5025600" cy="5184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2400" b="0">
                <a:latin typeface="Proxima Nova Thin" panose="0200050603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och skriv underrubrik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0FCD2BD-70D5-E462-C350-3170AE324D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8200" y="2829600"/>
            <a:ext cx="5025600" cy="29952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95B00DB-28EC-6DCD-0E3C-0057A2CF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6EF9369-4231-FC6D-878E-E95A798B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7A743-F398-454F-89A8-D1F136419E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8223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BBEC75-EA25-C11D-E9B2-41A3C7A27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EF57BB4-7181-1D3E-35AA-612DBB1D2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31B2758-00A5-2A73-8AF6-794503D4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7A743-F398-454F-89A8-D1F136419E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991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3D0FFCD-0EF1-50C1-ED93-AD68D18E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01825D3-244A-3A23-3844-1DDD1D85E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7A743-F398-454F-89A8-D1F136419E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6376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D986E2-569F-57D3-61D8-BAC297341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1778400"/>
            <a:ext cx="10515600" cy="12240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D77E962-E769-BF3A-C725-91D9D3640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800" y="3157200"/>
            <a:ext cx="10515600" cy="612000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  <a:latin typeface="Proxima Nova Thin" panose="0200050603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534457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7EB524-3626-B914-96AE-F0BAE22BF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2800" y="360000"/>
            <a:ext cx="6058938" cy="1224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och skriv rubrik</a:t>
            </a:r>
          </a:p>
        </p:txBody>
      </p:sp>
      <p:sp>
        <p:nvSpPr>
          <p:cNvPr id="14" name="Underrubrik 2">
            <a:extLst>
              <a:ext uri="{FF2B5EF4-FFF2-40B4-BE49-F238E27FC236}">
                <a16:creationId xmlns:a16="http://schemas.microsoft.com/office/drawing/2014/main" id="{0B1867A1-A0A0-F38D-6984-44CF862DEDE5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5302800" y="1821600"/>
            <a:ext cx="6058938" cy="941506"/>
          </a:xfrm>
        </p:spPr>
        <p:txBody>
          <a:bodyPr/>
          <a:lstStyle>
            <a:lvl1pPr marL="0" indent="0" algn="l">
              <a:buNone/>
              <a:defRPr sz="2400">
                <a:latin typeface="Proxima Nova Thin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och skriv underrubrik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7C3E90-F24F-7058-8B6D-75F53A98B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2800" y="2827867"/>
            <a:ext cx="6051000" cy="299333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74A648F-4E85-FDF8-16D9-3CCFBF1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7A743-F398-454F-89A8-D1F136419E28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C611ACEE-9476-539F-DF9F-EF6CC4D53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4741200" cy="6858000"/>
          </a:xfrm>
          <a:solidFill>
            <a:schemeClr val="bg1">
              <a:lumMod val="85000"/>
            </a:schemeClr>
          </a:solidFill>
        </p:spPr>
        <p:txBody>
          <a:bodyPr tIns="360000" anchor="t" anchorCtr="0"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4191510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8600D73-D317-D915-D990-D3447B8B2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000"/>
            <a:ext cx="10515600" cy="122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4DE9503-9DA0-5E87-D2D6-D0D30163D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13200"/>
            <a:ext cx="10515600" cy="370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D187354-6DC3-7B9E-CAD6-9A436DEAF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180000"/>
            <a:ext cx="4114800" cy="180000"/>
          </a:xfrm>
          <a:prstGeom prst="rect">
            <a:avLst/>
          </a:prstGeom>
        </p:spPr>
        <p:txBody>
          <a:bodyPr vert="horz" lIns="91440" tIns="0" rIns="91440" bIns="0" rtlCol="0" anchor="b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C64490B-F047-97B9-432E-81DA6EEE6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6066" y="180000"/>
            <a:ext cx="108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857A743-F398-454F-89A8-D1F136419E28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0982358-87DC-0797-2F05-9C85CF5EE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612324" y="6062870"/>
            <a:ext cx="1333742" cy="626812"/>
          </a:xfrm>
          <a:prstGeom prst="rect">
            <a:avLst/>
          </a:prstGeom>
        </p:spPr>
      </p:pic>
      <p:sp>
        <p:nvSpPr>
          <p:cNvPr id="4" name="xxLanguageTextBox">
            <a:extLst>
              <a:ext uri="{FF2B5EF4-FFF2-40B4-BE49-F238E27FC236}">
                <a16:creationId xmlns:a16="http://schemas.microsoft.com/office/drawing/2014/main" id="{78247B0A-58B7-C930-8225-A5FAED9CE70F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210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63" r:id="rId4"/>
    <p:sldLayoutId id="2147483671" r:id="rId5"/>
    <p:sldLayoutId id="2147483672" r:id="rId6"/>
    <p:sldLayoutId id="2147483673" r:id="rId7"/>
    <p:sldLayoutId id="2147483669" r:id="rId8"/>
    <p:sldLayoutId id="2147483662" r:id="rId9"/>
    <p:sldLayoutId id="2147483661" r:id="rId10"/>
    <p:sldLayoutId id="2147483660" r:id="rId11"/>
    <p:sldLayoutId id="2147483664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Proxima Nova" panose="02000506030000020004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Proxima Nova" panose="02000506030000020004" pitchFamily="2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Proxima Nova" panose="02000506030000020004" pitchFamily="2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Proxima Nova" panose="02000506030000020004" pitchFamily="2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orient="horz" pos="3667" userDrawn="1">
          <p15:clr>
            <a:srgbClr val="F26B43"/>
          </p15:clr>
        </p15:guide>
        <p15:guide id="3" orient="horz" pos="519" userDrawn="1">
          <p15:clr>
            <a:srgbClr val="F26B43"/>
          </p15:clr>
        </p15:guide>
        <p15:guide id="4" orient="horz" pos="1323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23" userDrawn="1">
          <p15:clr>
            <a:srgbClr val="F26B43"/>
          </p15:clr>
        </p15:guide>
        <p15:guide id="7" pos="7157" userDrawn="1">
          <p15:clr>
            <a:srgbClr val="F26B43"/>
          </p15:clr>
        </p15:guide>
        <p15:guide id="8" orient="horz" pos="139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EC7B911-88B0-4EE8-D89C-485C468B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A4A02A-593B-94DA-2687-FB5CD48C6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199727-8A73-C9A0-ABA1-8D3C66904A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B6FB66-9E76-4632-9FD1-A4B3AA084101}" type="datetimeFigureOut">
              <a:rPr lang="sv-SE" smtClean="0"/>
              <a:t>2026-01-30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86825F6-B0EE-4DD8-3BDC-6A881F90F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286612-C491-1184-6076-40B5500CE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4D0E7E-D8A6-4676-B618-B0B67BFE0D5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271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e.se/bygga-bo-och-miljo/avfall-och-atervinning/verksamheter-och-fastighetsagare/fastighetsagarens-ansvar-for-avfall" TargetMode="External"/><Relationship Id="rId7" Type="http://schemas.openxmlformats.org/officeDocument/2006/relationships/hyperlink" Target="https://www.sverigesorterar.se/din-verksamhet/fastighetsagare/goda-exempel-fran-andra/" TargetMode="External"/><Relationship Id="rId2" Type="http://schemas.openxmlformats.org/officeDocument/2006/relationships/hyperlink" Target="https://are.se/bygga-bo-och-miljo/avfall-och-atervinning/narsorterat-for-flerbostadshus-och-foreningar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avfallsverige.se/rapporter-utveckling/rapporter/2024-17-vagledning-vid-etablering-av-bottentommande-behallare/?tab=download" TargetMode="External"/><Relationship Id="rId5" Type="http://schemas.openxmlformats.org/officeDocument/2006/relationships/hyperlink" Target="https://www.avfallsverige.se/for-medlemmar/vagledning-och-stod/handbocker/dimensioneringsmodell-for-avfallsutrymmen/" TargetMode="External"/><Relationship Id="rId4" Type="http://schemas.openxmlformats.org/officeDocument/2006/relationships/hyperlink" Target="https://www.avfallsverige.se/for-medlemmar/vagledning-och-stod/handbocker/handbok-for-avfallsutrymme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FBA0DFC6-76C0-E9A8-2C71-376EA50E0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837" y="572436"/>
            <a:ext cx="6058938" cy="1224000"/>
          </a:xfrm>
        </p:spPr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584B13A-89F1-959E-1BDC-49A32039C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775" y="1796436"/>
            <a:ext cx="6051000" cy="3747241"/>
          </a:xfrm>
        </p:spPr>
        <p:txBody>
          <a:bodyPr/>
          <a:lstStyle/>
          <a:p>
            <a:r>
              <a:rPr lang="sv-SE"/>
              <a:t>Hur sorterar invånarna i Åre kommun?</a:t>
            </a:r>
          </a:p>
          <a:p>
            <a:r>
              <a:rPr lang="sv-SE"/>
              <a:t>Introduktion till avfallslagstiftning</a:t>
            </a:r>
          </a:p>
          <a:p>
            <a:r>
              <a:rPr lang="sv-SE"/>
              <a:t>Vad händer 2027</a:t>
            </a:r>
          </a:p>
          <a:p>
            <a:r>
              <a:rPr lang="sv-SE"/>
              <a:t>Hur ska vi arbeta framåt i Bydalen?</a:t>
            </a:r>
          </a:p>
          <a:p>
            <a:pPr marL="0" indent="0">
              <a:buNone/>
            </a:pPr>
            <a:endParaRPr lang="sv-SE"/>
          </a:p>
        </p:txBody>
      </p:sp>
      <p:pic>
        <p:nvPicPr>
          <p:cNvPr id="9" name="Platshållare för bild 8" descr="En bild som visar träd, utomhus, person, Soptunna&#10;&#10;Automatiskt genererad beskrivning">
            <a:extLst>
              <a:ext uri="{FF2B5EF4-FFF2-40B4-BE49-F238E27FC236}">
                <a16:creationId xmlns:a16="http://schemas.microsoft.com/office/drawing/2014/main" id="{F11003B4-4669-3610-1C85-E44C2F6E4D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 r="27147"/>
          <a:stretch>
            <a:fillRect/>
          </a:stretch>
        </p:blipFill>
        <p:spPr>
          <a:xfrm>
            <a:off x="7450138" y="0"/>
            <a:ext cx="4741862" cy="6858000"/>
          </a:xfrm>
        </p:spPr>
      </p:pic>
    </p:spTree>
    <p:extLst>
      <p:ext uri="{BB962C8B-B14F-4D97-AF65-F5344CB8AC3E}">
        <p14:creationId xmlns:p14="http://schemas.microsoft.com/office/powerpoint/2010/main" val="407683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28182-7D14-1E8F-C204-53DC19572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802912-3BEF-10FB-7505-D9857C9A1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449"/>
            <a:ext cx="10515600" cy="905550"/>
          </a:xfrm>
        </p:spPr>
        <p:txBody>
          <a:bodyPr/>
          <a:lstStyle/>
          <a:p>
            <a:r>
              <a:rPr lang="sv-SE"/>
              <a:t>Markstående behållare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5B7B578-00CE-50E4-6B2E-71ADE1332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3" y="1283798"/>
            <a:ext cx="5025600" cy="25431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sv-SE" sz="1800" b="1"/>
              <a:t>Fördelar</a:t>
            </a:r>
          </a:p>
          <a:p>
            <a:r>
              <a:rPr lang="sv-SE" sz="1400"/>
              <a:t>Inget behov av att gräva</a:t>
            </a:r>
          </a:p>
          <a:p>
            <a:r>
              <a:rPr lang="sv-SE" sz="1400"/>
              <a:t>Lämpliga för större bostadsområden</a:t>
            </a:r>
          </a:p>
          <a:p>
            <a:r>
              <a:rPr lang="sv-SE" sz="1400"/>
              <a:t>Hållbara och tåliga</a:t>
            </a:r>
          </a:p>
          <a:p>
            <a:r>
              <a:rPr lang="sv-SE" sz="1400"/>
              <a:t>Enklare förberedelse inför tömning</a:t>
            </a:r>
          </a:p>
          <a:p>
            <a:r>
              <a:rPr lang="sv-SE" sz="1400"/>
              <a:t>Lätt att hålla rent och snöröja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CF3D663-E286-3BFE-9B35-BB241DF90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199" y="1283798"/>
            <a:ext cx="5025600" cy="25431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sv-SE" sz="1800" b="1"/>
              <a:t>Nackdelar</a:t>
            </a:r>
          </a:p>
          <a:p>
            <a:r>
              <a:rPr lang="sv-SE" sz="1400"/>
              <a:t>Risk för fastfrysning</a:t>
            </a:r>
          </a:p>
          <a:p>
            <a:r>
              <a:rPr lang="sv-SE" sz="1400"/>
              <a:t>Mindre volym än underjordsbehållare</a:t>
            </a:r>
          </a:p>
          <a:p>
            <a:r>
              <a:rPr lang="sv-SE" sz="1400"/>
              <a:t>Kräver kranbil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84369C-0806-D953-C3EC-DA875191C2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3" t="37332" r="231" b="29324"/>
          <a:stretch>
            <a:fillRect/>
          </a:stretch>
        </p:blipFill>
        <p:spPr>
          <a:xfrm>
            <a:off x="834574" y="3834842"/>
            <a:ext cx="9554717" cy="302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81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D886F3-990E-340C-5C35-8C287DA0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" y="0"/>
            <a:ext cx="7465888" cy="6858000"/>
          </a:xfrm>
          <a:prstGeom prst="rect">
            <a:avLst/>
          </a:prstGeom>
        </p:spPr>
      </p:pic>
      <p:sp>
        <p:nvSpPr>
          <p:cNvPr id="10" name="Platshållare för innehåll 3">
            <a:extLst>
              <a:ext uri="{FF2B5EF4-FFF2-40B4-BE49-F238E27FC236}">
                <a16:creationId xmlns:a16="http://schemas.microsoft.com/office/drawing/2014/main" id="{9E687801-5C4C-00C5-DEDA-0B21DC5C2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7731" y="1102795"/>
            <a:ext cx="3977464" cy="382741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sv-SE" sz="2000"/>
              <a:t>Ca 4-5 ställen</a:t>
            </a:r>
          </a:p>
          <a:p>
            <a:pPr>
              <a:lnSpc>
                <a:spcPct val="150000"/>
              </a:lnSpc>
            </a:pPr>
            <a:r>
              <a:rPr lang="sv-SE" sz="2000"/>
              <a:t>Centralt där folk passerar</a:t>
            </a:r>
          </a:p>
          <a:p>
            <a:pPr>
              <a:lnSpc>
                <a:spcPct val="150000"/>
              </a:lnSpc>
            </a:pPr>
            <a:r>
              <a:rPr lang="sv-SE" sz="2000"/>
              <a:t>Möjligt att köra och vända med större fordon</a:t>
            </a:r>
          </a:p>
          <a:p>
            <a:pPr>
              <a:lnSpc>
                <a:spcPct val="150000"/>
              </a:lnSpc>
            </a:pPr>
            <a:r>
              <a:rPr lang="sv-SE" sz="2000"/>
              <a:t>Nära anslutning till den större vägen (Z630)</a:t>
            </a:r>
          </a:p>
          <a:p>
            <a:pPr>
              <a:lnSpc>
                <a:spcPct val="150000"/>
              </a:lnSpc>
            </a:pPr>
            <a:r>
              <a:rPr lang="sv-SE" sz="2000"/>
              <a:t>Ev. ha kvar rest- och matavfall på de platser som redan finns. Behöver nödvändigtvis inte hänga ihop.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E54EE4BA-3EFA-E4A8-6198-76774835AD77}"/>
              </a:ext>
            </a:extLst>
          </p:cNvPr>
          <p:cNvSpPr txBox="1">
            <a:spLocks/>
          </p:cNvSpPr>
          <p:nvPr/>
        </p:nvSpPr>
        <p:spPr>
          <a:xfrm>
            <a:off x="6858214" y="487613"/>
            <a:ext cx="7609490" cy="1224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	Förutsättningar</a:t>
            </a:r>
          </a:p>
        </p:txBody>
      </p:sp>
    </p:spTree>
    <p:extLst>
      <p:ext uri="{BB962C8B-B14F-4D97-AF65-F5344CB8AC3E}">
        <p14:creationId xmlns:p14="http://schemas.microsoft.com/office/powerpoint/2010/main" val="766308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DF63B-D91C-A5DD-9BA9-66D56675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800" y="596838"/>
            <a:ext cx="6865111" cy="1224000"/>
          </a:xfrm>
        </p:spPr>
        <p:txBody>
          <a:bodyPr/>
          <a:lstStyle/>
          <a:p>
            <a:r>
              <a:rPr lang="en-US" err="1"/>
              <a:t>Frågor</a:t>
            </a:r>
            <a:r>
              <a:rPr lang="en-US"/>
              <a:t> för er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diskutera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4D1ED4-C29F-6CAB-1650-664F09BD0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2800" y="1427435"/>
            <a:ext cx="6051000" cy="400246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err="1"/>
              <a:t>Vilka</a:t>
            </a:r>
            <a:r>
              <a:rPr lang="en-US"/>
              <a:t> </a:t>
            </a:r>
            <a:r>
              <a:rPr lang="en-US" err="1"/>
              <a:t>platser</a:t>
            </a:r>
            <a:r>
              <a:rPr lang="en-US"/>
              <a:t> </a:t>
            </a:r>
            <a:r>
              <a:rPr lang="en-US" err="1"/>
              <a:t>vore</a:t>
            </a:r>
            <a:r>
              <a:rPr lang="en-US"/>
              <a:t> </a:t>
            </a:r>
            <a:r>
              <a:rPr lang="en-US" err="1"/>
              <a:t>lämpligt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etablera</a:t>
            </a:r>
            <a:r>
              <a:rPr lang="en-US"/>
              <a:t> </a:t>
            </a:r>
            <a:r>
              <a:rPr lang="en-US" err="1"/>
              <a:t>avfallsinsamling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(</a:t>
            </a:r>
            <a:r>
              <a:rPr lang="en-US" err="1"/>
              <a:t>utifrån</a:t>
            </a:r>
            <a:r>
              <a:rPr lang="en-US"/>
              <a:t> </a:t>
            </a:r>
            <a:r>
              <a:rPr lang="en-US" err="1"/>
              <a:t>nämnda</a:t>
            </a:r>
            <a:r>
              <a:rPr lang="en-US"/>
              <a:t> </a:t>
            </a:r>
            <a:r>
              <a:rPr lang="en-US" err="1"/>
              <a:t>förutsättningar</a:t>
            </a:r>
            <a:r>
              <a:rPr lang="en-US"/>
              <a:t>)?</a:t>
            </a:r>
          </a:p>
          <a:p>
            <a:r>
              <a:rPr lang="en-US" err="1"/>
              <a:t>Vilka</a:t>
            </a:r>
            <a:r>
              <a:rPr lang="en-US"/>
              <a:t> </a:t>
            </a:r>
            <a:r>
              <a:rPr lang="en-US" err="1"/>
              <a:t>samfälligheter</a:t>
            </a:r>
            <a:r>
              <a:rPr lang="en-US"/>
              <a:t>/</a:t>
            </a:r>
            <a:r>
              <a:rPr lang="en-US" err="1"/>
              <a:t>områden</a:t>
            </a:r>
            <a:r>
              <a:rPr lang="en-US"/>
              <a:t> </a:t>
            </a:r>
            <a:r>
              <a:rPr lang="en-US" err="1"/>
              <a:t>skulle</a:t>
            </a:r>
            <a:r>
              <a:rPr lang="en-US"/>
              <a:t> </a:t>
            </a:r>
            <a:r>
              <a:rPr lang="en-US" err="1"/>
              <a:t>kunna</a:t>
            </a:r>
            <a:r>
              <a:rPr lang="en-US"/>
              <a:t> ha </a:t>
            </a:r>
            <a:r>
              <a:rPr lang="en-US" err="1"/>
              <a:t>gemensam</a:t>
            </a:r>
            <a:r>
              <a:rPr lang="en-US"/>
              <a:t> </a:t>
            </a:r>
            <a:r>
              <a:rPr lang="en-US" err="1"/>
              <a:t>avfallsinsamling</a:t>
            </a:r>
            <a:r>
              <a:rPr lang="en-US"/>
              <a:t>?</a:t>
            </a:r>
          </a:p>
          <a:p>
            <a:r>
              <a:rPr lang="en-US"/>
              <a:t>Vill </a:t>
            </a:r>
            <a:r>
              <a:rPr lang="en-US" err="1"/>
              <a:t>ni</a:t>
            </a:r>
            <a:r>
              <a:rPr lang="en-US"/>
              <a:t> ha all </a:t>
            </a:r>
            <a:r>
              <a:rPr lang="en-US" err="1"/>
              <a:t>avfallinsamling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samma</a:t>
            </a:r>
            <a:r>
              <a:rPr lang="en-US"/>
              <a:t> </a:t>
            </a:r>
            <a:r>
              <a:rPr lang="en-US" err="1"/>
              <a:t>ställe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separera</a:t>
            </a:r>
            <a:r>
              <a:rPr lang="en-US"/>
              <a:t> </a:t>
            </a:r>
            <a:r>
              <a:rPr lang="en-US" err="1"/>
              <a:t>insamling</a:t>
            </a:r>
            <a:r>
              <a:rPr lang="en-US"/>
              <a:t> för mat- och </a:t>
            </a:r>
            <a:r>
              <a:rPr lang="en-US" err="1"/>
              <a:t>restavfall</a:t>
            </a:r>
            <a:r>
              <a:rPr lang="en-US"/>
              <a:t> </a:t>
            </a:r>
            <a:r>
              <a:rPr lang="en-US" err="1"/>
              <a:t>från</a:t>
            </a:r>
            <a:r>
              <a:rPr lang="en-US"/>
              <a:t> </a:t>
            </a:r>
            <a:r>
              <a:rPr lang="en-US" err="1"/>
              <a:t>insamling</a:t>
            </a:r>
            <a:r>
              <a:rPr lang="en-US"/>
              <a:t> av </a:t>
            </a:r>
            <a:r>
              <a:rPr lang="en-US" err="1"/>
              <a:t>förpackningsavfall</a:t>
            </a:r>
            <a:r>
              <a:rPr lang="en-US"/>
              <a:t>?</a:t>
            </a:r>
          </a:p>
          <a:p>
            <a:r>
              <a:rPr lang="en-US" err="1"/>
              <a:t>Vilket</a:t>
            </a:r>
            <a:r>
              <a:rPr lang="en-US"/>
              <a:t> </a:t>
            </a:r>
            <a:r>
              <a:rPr lang="en-US" err="1"/>
              <a:t>insamlingssystem</a:t>
            </a:r>
            <a:r>
              <a:rPr lang="en-US"/>
              <a:t> </a:t>
            </a:r>
            <a:r>
              <a:rPr lang="en-US" err="1"/>
              <a:t>är</a:t>
            </a:r>
            <a:r>
              <a:rPr lang="en-US"/>
              <a:t> </a:t>
            </a:r>
            <a:r>
              <a:rPr lang="en-US" err="1"/>
              <a:t>mest</a:t>
            </a:r>
            <a:r>
              <a:rPr lang="en-US"/>
              <a:t> </a:t>
            </a:r>
            <a:r>
              <a:rPr lang="en-US" err="1"/>
              <a:t>intressant</a:t>
            </a:r>
            <a:r>
              <a:rPr lang="en-US"/>
              <a:t>?</a:t>
            </a:r>
            <a:br>
              <a:rPr lang="en-US"/>
            </a:br>
            <a:endParaRPr lang="en-US"/>
          </a:p>
          <a:p>
            <a:pPr marL="0" indent="0">
              <a:buNone/>
            </a:pPr>
            <a:r>
              <a:rPr lang="en-US" b="1"/>
              <a:t>Har </a:t>
            </a:r>
            <a:r>
              <a:rPr lang="en-US" b="1" err="1"/>
              <a:t>ni</a:t>
            </a:r>
            <a:r>
              <a:rPr lang="en-US" b="1"/>
              <a:t> </a:t>
            </a:r>
            <a:r>
              <a:rPr lang="en-US" b="1" err="1"/>
              <a:t>frågor</a:t>
            </a:r>
            <a:r>
              <a:rPr lang="en-US" b="1"/>
              <a:t>, </a:t>
            </a:r>
            <a:r>
              <a:rPr lang="en-US" b="1" err="1"/>
              <a:t>kontakta</a:t>
            </a:r>
            <a:r>
              <a:rPr lang="en-US" b="1"/>
              <a:t> renhallning@are.se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15A0CB3-605D-99B8-A961-4C0F583425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706" b="1706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</p:spTree>
    <p:extLst>
      <p:ext uri="{BB962C8B-B14F-4D97-AF65-F5344CB8AC3E}">
        <p14:creationId xmlns:p14="http://schemas.microsoft.com/office/powerpoint/2010/main" val="3122698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62E36-18CE-AB3F-A79C-EDDAFDE15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584" y="493865"/>
            <a:ext cx="7696208" cy="1224000"/>
          </a:xfrm>
        </p:spPr>
        <p:txBody>
          <a:bodyPr/>
          <a:lstStyle/>
          <a:p>
            <a:r>
              <a:rPr lang="en-US" err="1"/>
              <a:t>Länkar</a:t>
            </a:r>
            <a:r>
              <a:rPr lang="en-US"/>
              <a:t> med </a:t>
            </a:r>
            <a:r>
              <a:rPr lang="en-US" err="1"/>
              <a:t>mer</a:t>
            </a:r>
            <a:r>
              <a:rPr lang="en-US"/>
              <a:t> information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3473939E-C27D-609A-42C6-0B1FB6C7A438}"/>
              </a:ext>
            </a:extLst>
          </p:cNvPr>
          <p:cNvSpPr>
            <a:spLocks noGrp="1"/>
          </p:cNvSpPr>
          <p:nvPr/>
        </p:nvSpPr>
        <p:spPr>
          <a:xfrm>
            <a:off x="411892" y="1408714"/>
            <a:ext cx="9144000" cy="45287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har char="•"/>
            </a:pPr>
            <a:r>
              <a:rPr lang="sv-SE">
                <a:highlight>
                  <a:srgbClr val="FFFFFF"/>
                </a:highlight>
                <a:ea typeface="+mn-lt"/>
                <a:cs typeface="+mn-lt"/>
                <a:hlinkClick r:id="rId2"/>
              </a:rPr>
              <a:t>Närsorterat för flerbostadshus och föreningar - Åre kommun</a:t>
            </a:r>
            <a:endParaRPr lang="sv-SE" u="sng">
              <a:highlight>
                <a:srgbClr val="FFFFFF"/>
              </a:highlight>
              <a:latin typeface="Aptos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sv-SE">
                <a:highlight>
                  <a:srgbClr val="FFFFFF"/>
                </a:highlight>
                <a:latin typeface="Aptos"/>
                <a:hlinkClick r:id="rId3"/>
              </a:rPr>
              <a:t>Fastighetsägerens ansvar för avfall</a:t>
            </a:r>
            <a:r>
              <a:rPr lang="sv-SE" u="sng">
                <a:highlight>
                  <a:srgbClr val="FFFFFF"/>
                </a:highlight>
                <a:latin typeface="Aptos"/>
              </a:rPr>
              <a:t> </a:t>
            </a:r>
            <a:endParaRPr lang="sv-SE">
              <a:highlight>
                <a:srgbClr val="FFFFFF"/>
              </a:highlight>
              <a:latin typeface="Proxima Nova"/>
            </a:endParaRPr>
          </a:p>
          <a:p>
            <a:pPr marL="285750" indent="-285750" algn="l">
              <a:buFont typeface="Arial"/>
              <a:buChar char="•"/>
            </a:pPr>
            <a:r>
              <a:rPr lang="sv-SE" u="sng">
                <a:highlight>
                  <a:srgbClr val="FFFFFF"/>
                </a:highlight>
                <a:latin typeface="Aptos"/>
                <a:hlinkClick r:id="rId4"/>
              </a:rPr>
              <a:t>Handbok för avfallsutrymmen</a:t>
            </a:r>
            <a:r>
              <a:rPr lang="sv-SE" u="sng">
                <a:highlight>
                  <a:srgbClr val="FFFFFF"/>
                </a:highlight>
                <a:latin typeface="Aptos"/>
              </a:rPr>
              <a:t> </a:t>
            </a:r>
          </a:p>
          <a:p>
            <a:pPr marL="285750" indent="-285750" algn="l">
              <a:buFont typeface="Arial"/>
              <a:buChar char="•"/>
            </a:pPr>
            <a:r>
              <a:rPr lang="sv-SE" u="sng">
                <a:highlight>
                  <a:srgbClr val="FFFFFF"/>
                </a:highlight>
                <a:latin typeface="Aptos"/>
                <a:hlinkClick r:id="rId5"/>
              </a:rPr>
              <a:t>Dimensioneringsmodell för avfallsutrymmen</a:t>
            </a:r>
            <a:r>
              <a:rPr lang="sv-SE" u="sng">
                <a:highlight>
                  <a:srgbClr val="FFFFFF"/>
                </a:highlight>
                <a:latin typeface="Aptos"/>
              </a:rPr>
              <a:t> </a:t>
            </a:r>
          </a:p>
          <a:p>
            <a:pPr marL="285750" indent="-285750" algn="l">
              <a:buFont typeface="Arial"/>
              <a:buChar char="•"/>
            </a:pPr>
            <a:r>
              <a:rPr lang="sv-SE" u="sng">
                <a:highlight>
                  <a:srgbClr val="FFFFFF"/>
                </a:highlight>
                <a:latin typeface="Aptos"/>
                <a:hlinkClick r:id="rId6"/>
              </a:rPr>
              <a:t>Vägledning krantömmande behållare</a:t>
            </a:r>
            <a:r>
              <a:rPr lang="sv-SE" u="sng">
                <a:highlight>
                  <a:srgbClr val="FFFFFF"/>
                </a:highlight>
                <a:latin typeface="Aptos"/>
              </a:rPr>
              <a:t> går att ladda ner mot en avgift till Avfall Sverige på 300kr </a:t>
            </a:r>
          </a:p>
          <a:p>
            <a:pPr marL="285750" indent="-285750" algn="l">
              <a:buFont typeface="Arial"/>
              <a:buChar char="•"/>
            </a:pPr>
            <a:r>
              <a:rPr lang="sv-SE" u="sng">
                <a:highlight>
                  <a:srgbClr val="FFFFFF"/>
                </a:highlight>
                <a:latin typeface="Aptos"/>
                <a:hlinkClick r:id="rId7"/>
              </a:rPr>
              <a:t>Goda exempel</a:t>
            </a:r>
            <a:r>
              <a:rPr lang="sv-SE" u="sng">
                <a:highlight>
                  <a:srgbClr val="FFFFFF"/>
                </a:highlight>
                <a:latin typeface="Aptos"/>
              </a:rPr>
              <a:t> </a:t>
            </a:r>
          </a:p>
          <a:p>
            <a:pPr algn="l"/>
            <a:endParaRPr lang="sv-SE" b="1"/>
          </a:p>
          <a:p>
            <a:pPr marL="342900" indent="-342900" algn="l">
              <a:buChar char="•"/>
            </a:pPr>
            <a:endParaRPr lang="sv-SE"/>
          </a:p>
          <a:p>
            <a:pPr marL="342900" indent="-342900" algn="l">
              <a:buChar char="•"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956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1BD16-681E-A981-AA94-25520E868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FF9FC6-ED23-5255-2360-5E00EA62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45" y="430059"/>
            <a:ext cx="10873509" cy="652508"/>
          </a:xfrm>
        </p:spPr>
        <p:txBody>
          <a:bodyPr/>
          <a:lstStyle/>
          <a:p>
            <a:pPr algn="ctr"/>
            <a:r>
              <a:rPr lang="sv-SE"/>
              <a:t>Fördelning av producerat avfall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228ED4E-25D6-6D32-3450-9D531F010D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1371114"/>
              </p:ext>
            </p:extLst>
          </p:nvPr>
        </p:nvGraphicFramePr>
        <p:xfrm>
          <a:off x="786730" y="1209541"/>
          <a:ext cx="10620000" cy="5444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ruta 6">
            <a:extLst>
              <a:ext uri="{FF2B5EF4-FFF2-40B4-BE49-F238E27FC236}">
                <a16:creationId xmlns:a16="http://schemas.microsoft.com/office/drawing/2014/main" id="{D05FF818-7147-F2FD-F5F3-5122DCF38C13}"/>
              </a:ext>
            </a:extLst>
          </p:cNvPr>
          <p:cNvSpPr txBox="1"/>
          <p:nvPr/>
        </p:nvSpPr>
        <p:spPr>
          <a:xfrm>
            <a:off x="7378262" y="1460940"/>
            <a:ext cx="36260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2200" b="1"/>
              <a:t>Avfall Sverige</a:t>
            </a:r>
          </a:p>
        </p:txBody>
      </p:sp>
    </p:spTree>
    <p:extLst>
      <p:ext uri="{BB962C8B-B14F-4D97-AF65-F5344CB8AC3E}">
        <p14:creationId xmlns:p14="http://schemas.microsoft.com/office/powerpoint/2010/main" val="419695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C36C01-E5F3-9ED6-5507-73F70EDC4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45" y="366996"/>
            <a:ext cx="10873509" cy="1224000"/>
          </a:xfrm>
        </p:spPr>
        <p:txBody>
          <a:bodyPr/>
          <a:lstStyle/>
          <a:p>
            <a:pPr algn="ctr"/>
            <a:r>
              <a:rPr lang="sv-SE"/>
              <a:t>Vad finns i restavfallet i Åre kommun?</a:t>
            </a:r>
          </a:p>
        </p:txBody>
      </p:sp>
      <p:graphicFrame>
        <p:nvGraphicFramePr>
          <p:cNvPr id="12" name="Platshållare för innehåll 11">
            <a:extLst>
              <a:ext uri="{FF2B5EF4-FFF2-40B4-BE49-F238E27FC236}">
                <a16:creationId xmlns:a16="http://schemas.microsoft.com/office/drawing/2014/main" id="{DB8815BE-942D-947F-8F79-9B877A45109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78130824"/>
              </p:ext>
            </p:extLst>
          </p:nvPr>
        </p:nvGraphicFramePr>
        <p:xfrm>
          <a:off x="538098" y="1312235"/>
          <a:ext cx="11119945" cy="5314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ruta 2">
            <a:extLst>
              <a:ext uri="{FF2B5EF4-FFF2-40B4-BE49-F238E27FC236}">
                <a16:creationId xmlns:a16="http://schemas.microsoft.com/office/drawing/2014/main" id="{06FB6130-3742-EE32-73E8-C8CA7A3D1FAE}"/>
              </a:ext>
            </a:extLst>
          </p:cNvPr>
          <p:cNvSpPr txBox="1"/>
          <p:nvPr/>
        </p:nvSpPr>
        <p:spPr>
          <a:xfrm>
            <a:off x="882869" y="1713149"/>
            <a:ext cx="33738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2200" b="1"/>
              <a:t>Plockanalys 2023</a:t>
            </a:r>
          </a:p>
        </p:txBody>
      </p:sp>
    </p:spTree>
    <p:extLst>
      <p:ext uri="{BB962C8B-B14F-4D97-AF65-F5344CB8AC3E}">
        <p14:creationId xmlns:p14="http://schemas.microsoft.com/office/powerpoint/2010/main" val="121790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115EEDA-C77B-3BF3-9ACB-C2E34AEF209E}"/>
              </a:ext>
            </a:extLst>
          </p:cNvPr>
          <p:cNvGrpSpPr/>
          <p:nvPr/>
        </p:nvGrpSpPr>
        <p:grpSpPr>
          <a:xfrm>
            <a:off x="361975" y="752488"/>
            <a:ext cx="11460079" cy="4891510"/>
            <a:chOff x="361975" y="1233751"/>
            <a:chExt cx="11460079" cy="4891510"/>
          </a:xfrm>
        </p:grpSpPr>
        <p:sp>
          <p:nvSpPr>
            <p:cNvPr id="5" name="TextBox 11">
              <a:extLst>
                <a:ext uri="{FF2B5EF4-FFF2-40B4-BE49-F238E27FC236}">
                  <a16:creationId xmlns:a16="http://schemas.microsoft.com/office/drawing/2014/main" id="{CEC8A9E3-CA8C-CFBC-B5F4-F9CD5C9B70DB}"/>
                </a:ext>
              </a:extLst>
            </p:cNvPr>
            <p:cNvSpPr txBox="1"/>
            <p:nvPr/>
          </p:nvSpPr>
          <p:spPr>
            <a:xfrm>
              <a:off x="4376616" y="1426307"/>
              <a:ext cx="2743199" cy="861774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2004 </a:t>
              </a:r>
            </a:p>
            <a:p>
              <a:r>
                <a:rPr lang="en-US" sz="1600"/>
                <a:t>FTI </a:t>
              </a:r>
              <a:r>
                <a:rPr lang="en-US" sz="1600" err="1"/>
                <a:t>bildas</a:t>
              </a:r>
              <a:r>
                <a:rPr lang="en-US" sz="1600"/>
                <a:t> och tar </a:t>
              </a:r>
              <a:r>
                <a:rPr lang="en-US" sz="1600" err="1"/>
                <a:t>över</a:t>
              </a:r>
              <a:r>
                <a:rPr lang="en-US" sz="1600"/>
                <a:t> </a:t>
              </a:r>
              <a:r>
                <a:rPr lang="en-US" sz="1600" err="1"/>
                <a:t>ansvaret</a:t>
              </a:r>
              <a:r>
                <a:rPr lang="en-US" sz="1600"/>
                <a:t> för ÅVS-</a:t>
              </a:r>
              <a:r>
                <a:rPr lang="en-US" sz="1600" err="1"/>
                <a:t>systemet</a:t>
              </a:r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E1B9849B-30AD-585E-AABB-00A522E0E857}"/>
                </a:ext>
              </a:extLst>
            </p:cNvPr>
            <p:cNvSpPr txBox="1"/>
            <p:nvPr/>
          </p:nvSpPr>
          <p:spPr>
            <a:xfrm>
              <a:off x="6835286" y="2752969"/>
              <a:ext cx="2743199" cy="1107996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1 </a:t>
              </a:r>
              <a:r>
                <a:rPr lang="en-US" b="1" err="1"/>
                <a:t>januari</a:t>
              </a:r>
              <a:r>
                <a:rPr lang="en-US" b="1"/>
                <a:t> 2024</a:t>
              </a:r>
            </a:p>
            <a:p>
              <a:r>
                <a:rPr lang="en-US" sz="1600" err="1"/>
                <a:t>Kommunerna</a:t>
              </a:r>
              <a:r>
                <a:rPr lang="en-US" sz="1600"/>
                <a:t> tar </a:t>
              </a:r>
              <a:r>
                <a:rPr lang="en-US" sz="1600" err="1"/>
                <a:t>över</a:t>
              </a:r>
              <a:r>
                <a:rPr lang="en-US" sz="1600"/>
                <a:t> </a:t>
              </a:r>
              <a:r>
                <a:rPr lang="en-US" sz="1600" err="1"/>
                <a:t>insamlingsansvaret</a:t>
              </a:r>
              <a:r>
                <a:rPr lang="en-US" sz="1600"/>
                <a:t> för </a:t>
              </a:r>
              <a:r>
                <a:rPr lang="en-US" sz="1600" err="1"/>
                <a:t>förpackningar</a:t>
              </a:r>
              <a:r>
                <a:rPr lang="en-US" sz="1600"/>
                <a:t> </a:t>
              </a:r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0F8BD130-E49F-EDE0-AFEF-E2BB09BC5880}"/>
                </a:ext>
              </a:extLst>
            </p:cNvPr>
            <p:cNvSpPr txBox="1"/>
            <p:nvPr/>
          </p:nvSpPr>
          <p:spPr>
            <a:xfrm>
              <a:off x="8998438" y="1309076"/>
              <a:ext cx="2743199" cy="1107996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1 </a:t>
              </a:r>
              <a:r>
                <a:rPr lang="en-US" b="1" err="1"/>
                <a:t>januari</a:t>
              </a:r>
              <a:r>
                <a:rPr lang="en-US" b="1"/>
                <a:t> 2027</a:t>
              </a:r>
            </a:p>
            <a:p>
              <a:r>
                <a:rPr lang="en-US" sz="1600" err="1"/>
                <a:t>Kommunerna</a:t>
              </a:r>
              <a:r>
                <a:rPr lang="en-US" sz="1600"/>
                <a:t> ska ha </a:t>
              </a:r>
              <a:r>
                <a:rPr lang="en-US" sz="1600" err="1"/>
                <a:t>infört</a:t>
              </a:r>
              <a:r>
                <a:rPr lang="en-US" sz="1600"/>
                <a:t> </a:t>
              </a:r>
              <a:r>
                <a:rPr lang="en-US" sz="1600" err="1"/>
                <a:t>fastighetnära</a:t>
              </a:r>
              <a:r>
                <a:rPr lang="en-US" sz="1600"/>
                <a:t> </a:t>
              </a:r>
              <a:r>
                <a:rPr lang="en-US" sz="1600" err="1"/>
                <a:t>insamling</a:t>
              </a:r>
              <a:r>
                <a:rPr lang="en-US" sz="1600"/>
                <a:t> för </a:t>
              </a:r>
              <a:r>
                <a:rPr lang="en-US" sz="1600" err="1"/>
                <a:t>förpackningar</a:t>
              </a:r>
              <a:endParaRPr lang="en-US" sz="160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7AAFFB6-EC08-5E79-2778-2D466D4CCB0D}"/>
                </a:ext>
              </a:extLst>
            </p:cNvPr>
            <p:cNvCxnSpPr/>
            <p:nvPr/>
          </p:nvCxnSpPr>
          <p:spPr>
            <a:xfrm>
              <a:off x="1348154" y="2491153"/>
              <a:ext cx="9769" cy="2940538"/>
            </a:xfrm>
            <a:prstGeom prst="straightConnector1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3E8A0EE-9AA7-CABD-96F8-F3ECB8710635}"/>
                </a:ext>
              </a:extLst>
            </p:cNvPr>
            <p:cNvCxnSpPr/>
            <p:nvPr/>
          </p:nvCxnSpPr>
          <p:spPr>
            <a:xfrm>
              <a:off x="1036073" y="5763310"/>
              <a:ext cx="10093890" cy="31315"/>
            </a:xfrm>
            <a:prstGeom prst="straightConnector1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D80F322-76BF-AC6C-1D83-2983A0D53A35}"/>
                </a:ext>
              </a:extLst>
            </p:cNvPr>
            <p:cNvSpPr/>
            <p:nvPr/>
          </p:nvSpPr>
          <p:spPr>
            <a:xfrm>
              <a:off x="1034896" y="5429936"/>
              <a:ext cx="647700" cy="6953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A873369-60BF-7B37-EAC5-DB8D220163F6}"/>
                </a:ext>
              </a:extLst>
            </p:cNvPr>
            <p:cNvSpPr/>
            <p:nvPr/>
          </p:nvSpPr>
          <p:spPr>
            <a:xfrm>
              <a:off x="3212213" y="5371320"/>
              <a:ext cx="647700" cy="6953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B1F3EE-147A-C78E-EEBB-B098F098FB76}"/>
                </a:ext>
              </a:extLst>
            </p:cNvPr>
            <p:cNvSpPr/>
            <p:nvPr/>
          </p:nvSpPr>
          <p:spPr>
            <a:xfrm>
              <a:off x="8123205" y="5429935"/>
              <a:ext cx="647700" cy="6953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A3945DD-957E-5EBF-2201-4AD604697074}"/>
                </a:ext>
              </a:extLst>
            </p:cNvPr>
            <p:cNvSpPr/>
            <p:nvPr/>
          </p:nvSpPr>
          <p:spPr>
            <a:xfrm>
              <a:off x="10487359" y="5429935"/>
              <a:ext cx="647700" cy="6953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9984E119-B965-2614-415B-ABEEFA00F9C4}"/>
                </a:ext>
              </a:extLst>
            </p:cNvPr>
            <p:cNvSpPr txBox="1"/>
            <p:nvPr/>
          </p:nvSpPr>
          <p:spPr>
            <a:xfrm>
              <a:off x="397465" y="1324039"/>
              <a:ext cx="2743200" cy="1107996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Mitten av 80-talet</a:t>
              </a:r>
            </a:p>
            <a:p>
              <a:r>
                <a:rPr lang="en-US" sz="1600" err="1"/>
                <a:t>Källsortering</a:t>
              </a:r>
              <a:r>
                <a:rPr lang="en-US" sz="1600"/>
                <a:t> av </a:t>
              </a:r>
              <a:r>
                <a:rPr lang="en-US" sz="1600" err="1"/>
                <a:t>tidningar</a:t>
              </a:r>
              <a:r>
                <a:rPr lang="en-US" sz="1600"/>
                <a:t>, </a:t>
              </a:r>
              <a:r>
                <a:rPr lang="en-US" sz="1600" err="1"/>
                <a:t>glas</a:t>
              </a:r>
              <a:r>
                <a:rPr lang="en-US" sz="1600"/>
                <a:t> och </a:t>
              </a:r>
              <a:r>
                <a:rPr lang="en-US" sz="1600" err="1"/>
                <a:t>kartong</a:t>
              </a:r>
              <a:r>
                <a:rPr lang="en-US" sz="1600"/>
                <a:t> </a:t>
              </a:r>
              <a:r>
                <a:rPr lang="en-US" sz="1600" err="1"/>
                <a:t>introduceras</a:t>
              </a:r>
              <a:endParaRPr lang="en-US" sz="1600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8A0EC338-8972-FC8E-D66C-5FDF03B8F929}"/>
                </a:ext>
              </a:extLst>
            </p:cNvPr>
            <p:cNvSpPr txBox="1"/>
            <p:nvPr/>
          </p:nvSpPr>
          <p:spPr>
            <a:xfrm>
              <a:off x="2576248" y="2690267"/>
              <a:ext cx="2743200" cy="261610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1994</a:t>
              </a:r>
              <a:r>
                <a:rPr lang="en-US"/>
                <a:t> </a:t>
              </a:r>
            </a:p>
            <a:p>
              <a:r>
                <a:rPr lang="en-US" sz="1600"/>
                <a:t>Lag om </a:t>
              </a:r>
              <a:r>
                <a:rPr lang="en-US" sz="1600" err="1"/>
                <a:t>producentansvar</a:t>
              </a:r>
              <a:r>
                <a:rPr lang="en-US" sz="1600"/>
                <a:t> </a:t>
              </a:r>
              <a:r>
                <a:rPr lang="en-US" sz="1600" err="1"/>
                <a:t>införs</a:t>
              </a:r>
              <a:r>
                <a:rPr lang="en-US" sz="1600"/>
                <a:t>. </a:t>
              </a:r>
              <a:r>
                <a:rPr lang="en-US" sz="1600" err="1"/>
                <a:t>Producenterna</a:t>
              </a:r>
              <a:r>
                <a:rPr lang="en-US" sz="1600"/>
                <a:t> </a:t>
              </a:r>
              <a:r>
                <a:rPr lang="en-US" sz="1600" err="1"/>
                <a:t>blir</a:t>
              </a:r>
              <a:r>
                <a:rPr lang="en-US" sz="1600"/>
                <a:t> </a:t>
              </a:r>
              <a:r>
                <a:rPr lang="en-US" sz="1600" err="1"/>
                <a:t>ansvariga</a:t>
              </a:r>
              <a:r>
                <a:rPr lang="en-US" sz="1600"/>
                <a:t> för </a:t>
              </a:r>
              <a:r>
                <a:rPr lang="en-US" sz="1600" err="1"/>
                <a:t>sina</a:t>
              </a:r>
              <a:r>
                <a:rPr lang="en-US" sz="1600"/>
                <a:t> </a:t>
              </a:r>
              <a:r>
                <a:rPr lang="en-US" sz="1600" err="1"/>
                <a:t>förpackningar</a:t>
              </a:r>
              <a:r>
                <a:rPr lang="en-US" sz="1600"/>
                <a:t>.</a:t>
              </a:r>
            </a:p>
            <a:p>
              <a:r>
                <a:rPr lang="en-US" sz="1600" err="1">
                  <a:latin typeface="Aptos"/>
                  <a:cs typeface="Segoe UI"/>
                </a:rPr>
                <a:t>Reparegistret</a:t>
              </a:r>
              <a:r>
                <a:rPr lang="en-US" sz="1600">
                  <a:latin typeface="Aptos"/>
                  <a:cs typeface="Segoe UI"/>
                </a:rPr>
                <a:t> AB </a:t>
              </a:r>
              <a:r>
                <a:rPr lang="en-US" sz="1600" err="1">
                  <a:latin typeface="Aptos"/>
                  <a:cs typeface="Segoe UI"/>
                </a:rPr>
                <a:t>bildades</a:t>
              </a:r>
              <a:r>
                <a:rPr lang="en-US" sz="1600">
                  <a:latin typeface="Aptos"/>
                  <a:cs typeface="Segoe UI"/>
                </a:rPr>
                <a:t> </a:t>
              </a:r>
              <a:r>
                <a:rPr lang="en-US" sz="1600" err="1">
                  <a:latin typeface="Aptos"/>
                  <a:cs typeface="Segoe UI"/>
                </a:rPr>
                <a:t>som</a:t>
              </a:r>
              <a:r>
                <a:rPr lang="en-US" sz="1600">
                  <a:latin typeface="Aptos"/>
                  <a:cs typeface="Segoe UI"/>
                </a:rPr>
                <a:t> </a:t>
              </a:r>
              <a:r>
                <a:rPr lang="en-US" sz="1600" err="1">
                  <a:latin typeface="Aptos"/>
                  <a:cs typeface="Segoe UI"/>
                </a:rPr>
                <a:t>producentorganisation</a:t>
              </a:r>
              <a:r>
                <a:rPr lang="en-US" sz="1600">
                  <a:latin typeface="Aptos"/>
                  <a:cs typeface="Segoe UI"/>
                </a:rPr>
                <a:t> och </a:t>
              </a:r>
              <a:r>
                <a:rPr lang="en-US" sz="1600" err="1">
                  <a:latin typeface="Aptos"/>
                  <a:cs typeface="Segoe UI"/>
                </a:rPr>
                <a:t>började</a:t>
              </a:r>
              <a:r>
                <a:rPr lang="en-US" sz="1600">
                  <a:latin typeface="Aptos"/>
                  <a:cs typeface="Segoe UI"/>
                </a:rPr>
                <a:t> </a:t>
              </a:r>
              <a:r>
                <a:rPr lang="en-US" sz="1600" err="1">
                  <a:latin typeface="Aptos"/>
                  <a:cs typeface="Segoe UI"/>
                </a:rPr>
                <a:t>utveckla</a:t>
              </a:r>
              <a:r>
                <a:rPr lang="en-US" sz="1600">
                  <a:latin typeface="Aptos"/>
                  <a:cs typeface="Segoe UI"/>
                </a:rPr>
                <a:t> ÅVS-</a:t>
              </a:r>
              <a:r>
                <a:rPr lang="en-US" sz="1600" err="1">
                  <a:latin typeface="Aptos"/>
                  <a:cs typeface="Segoe UI"/>
                </a:rPr>
                <a:t>systemet</a:t>
              </a:r>
              <a:endParaRPr lang="en-US" sz="1600" err="1">
                <a:latin typeface="Aptos"/>
              </a:endParaRPr>
            </a:p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222C739-21F6-CF6E-A86C-81DF06E6E549}"/>
                </a:ext>
              </a:extLst>
            </p:cNvPr>
            <p:cNvSpPr/>
            <p:nvPr/>
          </p:nvSpPr>
          <p:spPr>
            <a:xfrm>
              <a:off x="5605675" y="5371319"/>
              <a:ext cx="647700" cy="6953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55186E-34BC-33F8-03C0-E4B55D7241DF}"/>
                </a:ext>
              </a:extLst>
            </p:cNvPr>
            <p:cNvSpPr/>
            <p:nvPr/>
          </p:nvSpPr>
          <p:spPr>
            <a:xfrm>
              <a:off x="361975" y="1293909"/>
              <a:ext cx="2807368" cy="119313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0E71541-EAF2-D51F-CB70-B79DD9C810E1}"/>
                </a:ext>
              </a:extLst>
            </p:cNvPr>
            <p:cNvSpPr/>
            <p:nvPr/>
          </p:nvSpPr>
          <p:spPr>
            <a:xfrm>
              <a:off x="2483042" y="2687066"/>
              <a:ext cx="2640430" cy="24649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604C9C1-8597-2033-AF0C-943170900AE1}"/>
                </a:ext>
              </a:extLst>
            </p:cNvPr>
            <p:cNvSpPr/>
            <p:nvPr/>
          </p:nvSpPr>
          <p:spPr>
            <a:xfrm>
              <a:off x="4312344" y="1384145"/>
              <a:ext cx="2917657" cy="92242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CDA4720-E395-8E55-03ED-3551E99D4AAE}"/>
                </a:ext>
              </a:extLst>
            </p:cNvPr>
            <p:cNvSpPr/>
            <p:nvPr/>
          </p:nvSpPr>
          <p:spPr>
            <a:xfrm>
              <a:off x="6834463" y="2767777"/>
              <a:ext cx="2586789" cy="121318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BABCD8E-74C6-E658-5478-39023E8BD2A8}"/>
                </a:ext>
              </a:extLst>
            </p:cNvPr>
            <p:cNvSpPr/>
            <p:nvPr/>
          </p:nvSpPr>
          <p:spPr>
            <a:xfrm>
              <a:off x="8994633" y="1233751"/>
              <a:ext cx="2827421" cy="11530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86A8745-224D-62D2-C375-E511072CE454}"/>
                </a:ext>
              </a:extLst>
            </p:cNvPr>
            <p:cNvCxnSpPr/>
            <p:nvPr/>
          </p:nvCxnSpPr>
          <p:spPr>
            <a:xfrm>
              <a:off x="5929922" y="2305539"/>
              <a:ext cx="9769" cy="3067538"/>
            </a:xfrm>
            <a:prstGeom prst="straightConnector1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8834BA4-FB12-CF01-D943-29B6786F4253}"/>
                </a:ext>
              </a:extLst>
            </p:cNvPr>
            <p:cNvCxnSpPr/>
            <p:nvPr/>
          </p:nvCxnSpPr>
          <p:spPr>
            <a:xfrm>
              <a:off x="8450384" y="3956538"/>
              <a:ext cx="9769" cy="1475153"/>
            </a:xfrm>
            <a:prstGeom prst="straightConnector1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7769E67-647B-1CD5-1887-DE1398F81CFF}"/>
                </a:ext>
              </a:extLst>
            </p:cNvPr>
            <p:cNvCxnSpPr/>
            <p:nvPr/>
          </p:nvCxnSpPr>
          <p:spPr>
            <a:xfrm>
              <a:off x="10814538" y="2373923"/>
              <a:ext cx="9769" cy="3057769"/>
            </a:xfrm>
            <a:prstGeom prst="straightConnector1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234633A-550D-0EE0-63EC-2A8E95CCD9BC}"/>
                </a:ext>
              </a:extLst>
            </p:cNvPr>
            <p:cNvCxnSpPr/>
            <p:nvPr/>
          </p:nvCxnSpPr>
          <p:spPr>
            <a:xfrm>
              <a:off x="3544454" y="5149272"/>
              <a:ext cx="11545" cy="230909"/>
            </a:xfrm>
            <a:prstGeom prst="straightConnector1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0451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CB68EB-E408-DC98-42C7-8626650C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800" y="360000"/>
            <a:ext cx="6058938" cy="122400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kern="1200">
                <a:latin typeface="+mj-lt"/>
                <a:ea typeface="+mj-ea"/>
                <a:cs typeface="+mj-cs"/>
              </a:rPr>
              <a:t>Kommunalt ansvar för avfall från hushåll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260C7CF1-5599-4027-4C36-4652BD234109}"/>
              </a:ext>
            </a:extLst>
          </p:cNvPr>
          <p:cNvSpPr txBox="1"/>
          <p:nvPr/>
        </p:nvSpPr>
        <p:spPr>
          <a:xfrm>
            <a:off x="5302800" y="1799924"/>
            <a:ext cx="6051000" cy="27796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sv-SE" sz="190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1900"/>
              <a:t>Kommunalt avfall (15 kap. 3§) miljöbalken*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sv-SE" sz="190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1900"/>
              <a:t>Kommunen ansvarar för insamling, transport och återvinning eller bortskaffande av kommunalt avfall. (15 kap. 20 och 20 a§§) miljöbalken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sv-SE" sz="190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1900"/>
              <a:t>Informationskrav kring avfallsförebyggande åtgärder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sv-SE" sz="190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sv-SE" sz="190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sv-SE" sz="1900"/>
          </a:p>
        </p:txBody>
      </p:sp>
      <p:pic>
        <p:nvPicPr>
          <p:cNvPr id="6" name="Platshållare för bild 5" descr="En bild som visar utomhus, Soptunna, klädsel, träd&#10;&#10;Automatiskt genererad beskrivning">
            <a:extLst>
              <a:ext uri="{FF2B5EF4-FFF2-40B4-BE49-F238E27FC236}">
                <a16:creationId xmlns:a16="http://schemas.microsoft.com/office/drawing/2014/main" id="{EDF06BF7-F556-016C-EED9-382B6443C3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2"/>
          <a:stretch/>
        </p:blipFill>
        <p:spPr>
          <a:xfrm>
            <a:off x="20" y="10"/>
            <a:ext cx="4741180" cy="6857990"/>
          </a:xfrm>
          <a:noFill/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9D9E9BC5-E3AA-4678-6A2F-3C5529158961}"/>
              </a:ext>
            </a:extLst>
          </p:cNvPr>
          <p:cNvSpPr txBox="1"/>
          <p:nvPr/>
        </p:nvSpPr>
        <p:spPr>
          <a:xfrm>
            <a:off x="5302800" y="5216402"/>
            <a:ext cx="5265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200"/>
              <a:t>*Miljöbalk 15 kap. 3§ </a:t>
            </a:r>
            <a:r>
              <a:rPr lang="sv-SE" sz="1200" b="0" i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Med kommunalt avfall avses i denna balk avfall från hushåll och sådant avfall från andra källor som till sin art och sammansättning liknar avfall från hushåll….</a:t>
            </a:r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1957284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D520D-1087-6A7A-7B87-AE91BAE4B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154"/>
            <a:ext cx="10515600" cy="45508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sz="1400">
                <a:solidFill>
                  <a:srgbClr val="1B1B1B"/>
                </a:solidFill>
              </a:rPr>
              <a:t>Den som har bioavfall </a:t>
            </a:r>
            <a:r>
              <a:rPr lang="sv-SE" sz="1400" u="sng">
                <a:solidFill>
                  <a:srgbClr val="1B1B1B"/>
                </a:solidFill>
              </a:rPr>
              <a:t>ska sortera ut</a:t>
            </a:r>
            <a:r>
              <a:rPr lang="sv-SE" sz="1400">
                <a:solidFill>
                  <a:srgbClr val="1B1B1B"/>
                </a:solidFill>
              </a:rPr>
              <a:t> åtminstone följande avfallsslag och förvara dem skilda från varandra och från annat avfall. (innefattar trädgårdsavfall, </a:t>
            </a:r>
            <a:r>
              <a:rPr lang="sv-SE" sz="1400" err="1">
                <a:solidFill>
                  <a:srgbClr val="1B1B1B"/>
                </a:solidFill>
              </a:rPr>
              <a:t>invasiva</a:t>
            </a:r>
            <a:r>
              <a:rPr lang="sv-SE" sz="1400">
                <a:solidFill>
                  <a:srgbClr val="1B1B1B"/>
                </a:solidFill>
              </a:rPr>
              <a:t> växter, matavfall och ätligt fett. </a:t>
            </a:r>
            <a:r>
              <a:rPr lang="sv-SE" sz="1400">
                <a:solidFill>
                  <a:srgbClr val="1B1B1B"/>
                </a:solidFill>
                <a:highlight>
                  <a:srgbClr val="C0C0C0"/>
                </a:highlight>
              </a:rPr>
              <a:t>Åre kommun har dispens för utsortering av matavfall </a:t>
            </a:r>
            <a:r>
              <a:rPr lang="sv-SE" sz="1400" err="1">
                <a:solidFill>
                  <a:srgbClr val="1B1B1B"/>
                </a:solidFill>
                <a:highlight>
                  <a:srgbClr val="C0C0C0"/>
                </a:highlight>
              </a:rPr>
              <a:t>t.o.m</a:t>
            </a:r>
            <a:r>
              <a:rPr lang="sv-SE" sz="1400">
                <a:solidFill>
                  <a:srgbClr val="1B1B1B"/>
                </a:solidFill>
                <a:highlight>
                  <a:srgbClr val="C0C0C0"/>
                </a:highlight>
              </a:rPr>
              <a:t> 31/12 2026</a:t>
            </a:r>
            <a:endParaRPr lang="en-US"/>
          </a:p>
          <a:p>
            <a:r>
              <a:rPr lang="sv-SE" sz="1400">
                <a:solidFill>
                  <a:srgbClr val="1B1B1B"/>
                </a:solidFill>
              </a:rPr>
              <a:t>Den som innehar returpapper </a:t>
            </a:r>
            <a:r>
              <a:rPr lang="sv-SE" sz="1400" u="sng">
                <a:solidFill>
                  <a:srgbClr val="1B1B1B"/>
                </a:solidFill>
              </a:rPr>
              <a:t>ska sortera ut</a:t>
            </a:r>
            <a:r>
              <a:rPr lang="sv-SE" sz="1400">
                <a:solidFill>
                  <a:srgbClr val="1B1B1B"/>
                </a:solidFill>
              </a:rPr>
              <a:t> det från annat avfall och lämna returpapperet till det system för insamling av utsorterat returpapper som kommunen tillhandahåller.</a:t>
            </a:r>
            <a:endParaRPr lang="sv-SE" sz="1400">
              <a:solidFill>
                <a:srgbClr val="000000"/>
              </a:solidFill>
              <a:latin typeface="Proxima Nova"/>
              <a:cs typeface="Segoe UI"/>
            </a:endParaRPr>
          </a:p>
          <a:p>
            <a:r>
              <a:rPr lang="sv-SE" sz="1400">
                <a:solidFill>
                  <a:srgbClr val="1B1B1B"/>
                </a:solidFill>
                <a:latin typeface="Proxima Nova"/>
                <a:cs typeface="Segoe UI"/>
              </a:rPr>
              <a:t>Alla som genererar textilavfall – både hushåll och verksamheter – </a:t>
            </a:r>
            <a:r>
              <a:rPr lang="sv-SE" sz="1400" u="sng">
                <a:solidFill>
                  <a:srgbClr val="1B1B1B"/>
                </a:solidFill>
                <a:latin typeface="Proxima Nova"/>
                <a:cs typeface="Segoe UI"/>
              </a:rPr>
              <a:t>ska sortera ut</a:t>
            </a:r>
            <a:r>
              <a:rPr lang="sv-SE" sz="1400">
                <a:solidFill>
                  <a:srgbClr val="1B1B1B"/>
                </a:solidFill>
                <a:latin typeface="Proxima Nova"/>
                <a:cs typeface="Segoe UI"/>
              </a:rPr>
              <a:t> textil separat från annat avfall.</a:t>
            </a:r>
            <a:endParaRPr lang="sv-SE" sz="1400">
              <a:latin typeface="Proxima Nova"/>
            </a:endParaRPr>
          </a:p>
          <a:p>
            <a:r>
              <a:rPr lang="sv-SE" sz="1400">
                <a:solidFill>
                  <a:srgbClr val="1B1B1B"/>
                </a:solidFill>
              </a:rPr>
              <a:t>Den som har förpackningsavfall </a:t>
            </a:r>
            <a:r>
              <a:rPr lang="sv-SE" sz="1400" u="sng">
                <a:solidFill>
                  <a:srgbClr val="1B1B1B"/>
                </a:solidFill>
              </a:rPr>
              <a:t>ska sortera ut</a:t>
            </a:r>
            <a:r>
              <a:rPr lang="sv-SE" sz="1400">
                <a:solidFill>
                  <a:srgbClr val="1B1B1B"/>
                </a:solidFill>
              </a:rPr>
              <a:t> följande material från annat avfall:</a:t>
            </a:r>
            <a:br>
              <a:rPr lang="sv-SE" sz="1400">
                <a:solidFill>
                  <a:srgbClr val="1B1B1B"/>
                </a:solidFill>
              </a:rPr>
            </a:br>
            <a:r>
              <a:rPr lang="sv-SE" sz="1400">
                <a:solidFill>
                  <a:srgbClr val="1B1B1B"/>
                </a:solidFill>
              </a:rPr>
              <a:t>   1. papper och kartong,</a:t>
            </a:r>
            <a:br>
              <a:rPr lang="sv-SE" sz="1400">
                <a:solidFill>
                  <a:srgbClr val="1B1B1B"/>
                </a:solidFill>
              </a:rPr>
            </a:br>
            <a:r>
              <a:rPr lang="sv-SE" sz="1400">
                <a:solidFill>
                  <a:srgbClr val="1B1B1B"/>
                </a:solidFill>
              </a:rPr>
              <a:t>   2. plast,</a:t>
            </a:r>
            <a:br>
              <a:rPr lang="sv-SE" sz="1400">
                <a:solidFill>
                  <a:srgbClr val="1B1B1B"/>
                </a:solidFill>
              </a:rPr>
            </a:br>
            <a:r>
              <a:rPr lang="sv-SE" sz="1400">
                <a:solidFill>
                  <a:srgbClr val="1B1B1B"/>
                </a:solidFill>
              </a:rPr>
              <a:t>   3. metall,</a:t>
            </a:r>
            <a:br>
              <a:rPr lang="sv-SE" sz="1400">
                <a:solidFill>
                  <a:srgbClr val="1B1B1B"/>
                </a:solidFill>
              </a:rPr>
            </a:br>
            <a:r>
              <a:rPr lang="sv-SE" sz="1400">
                <a:solidFill>
                  <a:srgbClr val="1B1B1B"/>
                </a:solidFill>
              </a:rPr>
              <a:t>   4. färgat glas,</a:t>
            </a:r>
            <a:br>
              <a:rPr lang="sv-SE" sz="1400">
                <a:solidFill>
                  <a:srgbClr val="1B1B1B"/>
                </a:solidFill>
              </a:rPr>
            </a:br>
            <a:r>
              <a:rPr lang="sv-SE" sz="1400">
                <a:solidFill>
                  <a:srgbClr val="1B1B1B"/>
                </a:solidFill>
              </a:rPr>
              <a:t>   5. ofärgat glas,</a:t>
            </a:r>
            <a:br>
              <a:rPr lang="sv-SE" sz="1400">
                <a:solidFill>
                  <a:srgbClr val="1B1B1B"/>
                </a:solidFill>
              </a:rPr>
            </a:br>
            <a:r>
              <a:rPr lang="sv-SE" sz="1400">
                <a:solidFill>
                  <a:srgbClr val="1B1B1B"/>
                </a:solidFill>
              </a:rPr>
              <a:t>   6. plastflaskor och metallburkar som är avsedda för ett retursystem</a:t>
            </a:r>
            <a:br>
              <a:rPr lang="sv-SE" sz="1400">
                <a:solidFill>
                  <a:srgbClr val="1B1B1B"/>
                </a:solidFill>
              </a:rPr>
            </a:br>
            <a:r>
              <a:rPr lang="sv-SE" sz="1400">
                <a:solidFill>
                  <a:srgbClr val="1B1B1B"/>
                </a:solidFill>
              </a:rPr>
              <a:t>   7. trä, och</a:t>
            </a:r>
            <a:br>
              <a:rPr lang="sv-SE" sz="1400">
                <a:solidFill>
                  <a:srgbClr val="1B1B1B"/>
                </a:solidFill>
              </a:rPr>
            </a:br>
            <a:r>
              <a:rPr lang="sv-SE" sz="1400">
                <a:solidFill>
                  <a:srgbClr val="1B1B1B"/>
                </a:solidFill>
              </a:rPr>
              <a:t>   8. material som inte avses i 1-7 (övrigt förpackningsmaterial).</a:t>
            </a:r>
            <a:endParaRPr lang="en-US" sz="1400">
              <a:solidFill>
                <a:srgbClr val="000000"/>
              </a:solidFill>
            </a:endParaRPr>
          </a:p>
          <a:p>
            <a:r>
              <a:rPr lang="sv-SE" sz="1400">
                <a:solidFill>
                  <a:srgbClr val="1B1B1B"/>
                </a:solidFill>
              </a:rPr>
              <a:t>Farligt avfall </a:t>
            </a:r>
            <a:r>
              <a:rPr lang="sv-SE" sz="1400" u="sng">
                <a:solidFill>
                  <a:srgbClr val="1B1B1B"/>
                </a:solidFill>
              </a:rPr>
              <a:t>ska sorteras ut</a:t>
            </a:r>
            <a:r>
              <a:rPr lang="sv-SE" sz="1400">
                <a:solidFill>
                  <a:srgbClr val="1B1B1B"/>
                </a:solidFill>
              </a:rPr>
              <a:t>, samlas in och även i övrigt hanteras skilt från annat avfall.</a:t>
            </a:r>
            <a:endParaRPr lang="en-US" sz="1400">
              <a:solidFill>
                <a:srgbClr val="000000"/>
              </a:solidFill>
            </a:endParaRPr>
          </a:p>
          <a:p>
            <a:r>
              <a:rPr lang="sv-SE" sz="1400">
                <a:solidFill>
                  <a:srgbClr val="1B1B1B"/>
                </a:solidFill>
              </a:rPr>
              <a:t> Brännbart avfall </a:t>
            </a:r>
            <a:r>
              <a:rPr lang="sv-SE" sz="1400" u="sng">
                <a:solidFill>
                  <a:srgbClr val="1B1B1B"/>
                </a:solidFill>
              </a:rPr>
              <a:t>ska sorteras ut</a:t>
            </a:r>
            <a:r>
              <a:rPr lang="sv-SE" sz="1400">
                <a:solidFill>
                  <a:srgbClr val="1B1B1B"/>
                </a:solidFill>
              </a:rPr>
              <a:t> och förvaras skilt från annat avfall.</a:t>
            </a:r>
            <a:endParaRPr lang="en-US" sz="14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6D45B9FF-FAF4-F310-E64F-79541F2BAB21}"/>
              </a:ext>
            </a:extLst>
          </p:cNvPr>
          <p:cNvSpPr txBox="1">
            <a:spLocks/>
          </p:cNvSpPr>
          <p:nvPr/>
        </p:nvSpPr>
        <p:spPr>
          <a:xfrm>
            <a:off x="623047" y="524117"/>
            <a:ext cx="11195221" cy="912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sv-SE" sz="3200" b="1">
                <a:solidFill>
                  <a:srgbClr val="1B1B1B"/>
                </a:solidFill>
                <a:latin typeface="Open Sans"/>
                <a:ea typeface="Open Sans"/>
                <a:cs typeface="Open Sans"/>
              </a:rPr>
              <a:t>Sammanfattning 3 KAP Avfallsförordning (2020:614)</a:t>
            </a:r>
          </a:p>
        </p:txBody>
      </p:sp>
    </p:spTree>
    <p:extLst>
      <p:ext uri="{BB962C8B-B14F-4D97-AF65-F5344CB8AC3E}">
        <p14:creationId xmlns:p14="http://schemas.microsoft.com/office/powerpoint/2010/main" val="1720770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89D179C-AC9E-D28A-F081-6AD494B4E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108" y="406737"/>
            <a:ext cx="10515600" cy="1310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sz="4000">
                <a:latin typeface="Proxima Nova Extrabold"/>
              </a:rPr>
              <a:t>Förordning (2022:1274) om producentansvar för förpackningar</a:t>
            </a:r>
            <a:endParaRPr lang="sv-SE">
              <a:latin typeface="Proxima Nova Thin"/>
            </a:endParaRPr>
          </a:p>
          <a:p>
            <a:endParaRPr lang="sv-SE"/>
          </a:p>
          <a:p>
            <a:pPr marL="914400" lvl="1" indent="-457200">
              <a:buFont typeface="Arial"/>
              <a:buChar char="•"/>
            </a:pPr>
            <a:endParaRPr lang="sv-SE" sz="1400">
              <a:solidFill>
                <a:srgbClr val="000000"/>
              </a:solidFill>
              <a:latin typeface="Proxima Nova Thin"/>
            </a:endParaRPr>
          </a:p>
          <a:p>
            <a:r>
              <a:rPr lang="sv-SE" sz="1800" b="1">
                <a:solidFill>
                  <a:srgbClr val="000000"/>
                </a:solidFill>
                <a:latin typeface="Proxima Nova Thin"/>
              </a:rPr>
              <a:t>1 jan 2027 avfall samlas in fastighetsnära </a:t>
            </a:r>
          </a:p>
          <a:p>
            <a:endParaRPr lang="sv-SE" sz="1800">
              <a:solidFill>
                <a:srgbClr val="000000"/>
              </a:solidFill>
              <a:latin typeface="Proxima Nova Thin"/>
            </a:endParaRPr>
          </a:p>
          <a:p>
            <a:r>
              <a:rPr lang="sv-SE" sz="1800" b="1">
                <a:solidFill>
                  <a:srgbClr val="000000"/>
                </a:solidFill>
                <a:latin typeface="Proxima Nova Thin"/>
              </a:rPr>
              <a:t>Fastighetsägaren, samfälligheten, föreningen ansvarar för:</a:t>
            </a:r>
          </a:p>
          <a:p>
            <a:pPr marL="742950" lvl="1" indent="-285750">
              <a:buChar char="•"/>
            </a:pPr>
            <a:r>
              <a:rPr lang="sv-SE" sz="1400">
                <a:solidFill>
                  <a:srgbClr val="000000"/>
                </a:solidFill>
                <a:latin typeface="Proxima Nova"/>
                <a:cs typeface="Segoe UI"/>
              </a:rPr>
              <a:t>Planera och avsätta plats för fem olika förpackningsslag senast 1 januari 2027. </a:t>
            </a:r>
            <a:endParaRPr lang="sv-SE" sz="1400">
              <a:solidFill>
                <a:srgbClr val="898989"/>
              </a:solidFill>
              <a:latin typeface="Proxima Nova"/>
              <a:cs typeface="Segoe UI"/>
            </a:endParaRPr>
          </a:p>
          <a:p>
            <a:pPr marL="742950" lvl="1" indent="-285750">
              <a:buChar char="•"/>
            </a:pPr>
            <a:r>
              <a:rPr lang="sv-SE" sz="1400">
                <a:solidFill>
                  <a:srgbClr val="000000"/>
                </a:solidFill>
                <a:latin typeface="Proxima Nova"/>
                <a:cs typeface="Segoe UI"/>
              </a:rPr>
              <a:t>Informera hushållen hur de ska sortera sitt avfall, fastighetsägaren har alltid det yttersta ansvaret för vad som ligger i kärlen.</a:t>
            </a:r>
            <a:endParaRPr lang="sv-SE" sz="1400">
              <a:solidFill>
                <a:srgbClr val="898989"/>
              </a:solidFill>
              <a:latin typeface="Proxima Nova"/>
              <a:cs typeface="Segoe UI"/>
            </a:endParaRPr>
          </a:p>
          <a:p>
            <a:endParaRPr lang="sv-SE" sz="1400">
              <a:solidFill>
                <a:srgbClr val="000000"/>
              </a:solidFill>
              <a:latin typeface="Proxima Nova"/>
              <a:cs typeface="Segoe UI"/>
            </a:endParaRPr>
          </a:p>
          <a:p>
            <a:endParaRPr lang="sv-SE" sz="1800">
              <a:solidFill>
                <a:srgbClr val="000000"/>
              </a:solidFill>
              <a:latin typeface="Proxima Nova Thin"/>
            </a:endParaRPr>
          </a:p>
        </p:txBody>
      </p:sp>
    </p:spTree>
    <p:extLst>
      <p:ext uri="{BB962C8B-B14F-4D97-AF65-F5344CB8AC3E}">
        <p14:creationId xmlns:p14="http://schemas.microsoft.com/office/powerpoint/2010/main" val="3961025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16FE2A-4371-035D-38C8-3AF26D112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704"/>
            <a:ext cx="10515600" cy="733284"/>
          </a:xfrm>
        </p:spPr>
        <p:txBody>
          <a:bodyPr/>
          <a:lstStyle/>
          <a:p>
            <a:r>
              <a:rPr lang="sv-SE"/>
              <a:t>System med kärlinsamling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5939FF6-FF3E-769F-E679-D3B7F5327E2A}"/>
              </a:ext>
            </a:extLst>
          </p:cNvPr>
          <p:cNvSpPr>
            <a:spLocks noGrp="1"/>
          </p:cNvSpPr>
          <p:nvPr>
            <p:ph type="subTitle" idx="17"/>
          </p:nvPr>
        </p:nvSpPr>
        <p:spPr>
          <a:xfrm>
            <a:off x="838196" y="3116669"/>
            <a:ext cx="10515600" cy="518297"/>
          </a:xfrm>
        </p:spPr>
        <p:txBody>
          <a:bodyPr/>
          <a:lstStyle/>
          <a:p>
            <a:r>
              <a:rPr lang="sv-SE"/>
              <a:t>Ett bra exempel från </a:t>
            </a:r>
            <a:r>
              <a:rPr lang="sv-SE" err="1"/>
              <a:t>Edsåsdalen</a:t>
            </a:r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5D5BB25-0D56-B1A7-BD51-369184366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402879" y="4037846"/>
            <a:ext cx="3223033" cy="241727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F3767CF-5AA2-94A9-2773-D1EB5D6E6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284052" y="4037845"/>
            <a:ext cx="3223035" cy="241727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BF6E9DC-9838-8CBE-5F0A-EDF9CF837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159432" y="4037846"/>
            <a:ext cx="3223033" cy="2417275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4BA501B7-D452-E46F-75E8-2D1A367E4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721742" y="4037845"/>
            <a:ext cx="3223035" cy="2417276"/>
          </a:xfrm>
          <a:prstGeom prst="rect">
            <a:avLst/>
          </a:prstGeom>
        </p:spPr>
      </p:pic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5E942A85-0949-7D6B-DA40-734F230024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2" y="1020441"/>
            <a:ext cx="5025600" cy="25431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sv-SE" sz="1800" b="1">
                <a:solidFill>
                  <a:srgbClr val="000000"/>
                </a:solidFill>
              </a:rPr>
              <a:t>Fördelar</a:t>
            </a:r>
          </a:p>
          <a:p>
            <a:r>
              <a:rPr lang="sv-SE" sz="1400">
                <a:solidFill>
                  <a:srgbClr val="000000"/>
                </a:solidFill>
              </a:rPr>
              <a:t>Snabb installation</a:t>
            </a:r>
          </a:p>
          <a:p>
            <a:r>
              <a:rPr lang="sv-SE" sz="1400">
                <a:solidFill>
                  <a:srgbClr val="000000"/>
                </a:solidFill>
              </a:rPr>
              <a:t>Lätt att anpassa efter behov, exempelvis ändrade avfallsmängder</a:t>
            </a:r>
          </a:p>
          <a:p>
            <a:r>
              <a:rPr lang="sv-SE" sz="1400">
                <a:solidFill>
                  <a:srgbClr val="000000"/>
                </a:solidFill>
              </a:rPr>
              <a:t>Passar bra till många olika avfallsslag</a:t>
            </a:r>
          </a:p>
        </p:txBody>
      </p:sp>
      <p:sp>
        <p:nvSpPr>
          <p:cNvPr id="16" name="Platshållare för innehåll 3">
            <a:extLst>
              <a:ext uri="{FF2B5EF4-FFF2-40B4-BE49-F238E27FC236}">
                <a16:creationId xmlns:a16="http://schemas.microsoft.com/office/drawing/2014/main" id="{AA365C4E-6475-342B-47D8-284F0A0FF737}"/>
              </a:ext>
            </a:extLst>
          </p:cNvPr>
          <p:cNvSpPr txBox="1">
            <a:spLocks/>
          </p:cNvSpPr>
          <p:nvPr/>
        </p:nvSpPr>
        <p:spPr>
          <a:xfrm>
            <a:off x="5551193" y="1020440"/>
            <a:ext cx="4627783" cy="2543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roxima Nova" panose="02000506030000020004" pitchFamily="2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roxima Nova" panose="0200050603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roxima Nova" panose="0200050603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roxima Nova" panose="020005060300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800" b="1"/>
              <a:t>Nackdelar</a:t>
            </a:r>
          </a:p>
          <a:p>
            <a:r>
              <a:rPr lang="sv-SE" sz="1400"/>
              <a:t>Fritt utomhusplacerade kärl kan medföra problem ur hygien- och skadedjurssynpunkt</a:t>
            </a:r>
          </a:p>
          <a:p>
            <a:r>
              <a:rPr lang="sv-SE" sz="1400"/>
              <a:t>Bör placeras i avfallsutrymme inomhus eller kärlskåp utomhus</a:t>
            </a:r>
          </a:p>
          <a:p>
            <a:r>
              <a:rPr lang="sv-SE" sz="1400"/>
              <a:t>Sämre livslängd på kärl</a:t>
            </a:r>
          </a:p>
          <a:p>
            <a:r>
              <a:rPr lang="sv-SE" sz="1400"/>
              <a:t>Behöver ställas ut inför tömning</a:t>
            </a:r>
          </a:p>
          <a:p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331733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D4DC1B-8066-3462-2247-51274A2C3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430"/>
            <a:ext cx="10515600" cy="905550"/>
          </a:xfrm>
        </p:spPr>
        <p:txBody>
          <a:bodyPr/>
          <a:lstStyle/>
          <a:p>
            <a:r>
              <a:rPr lang="sv-SE"/>
              <a:t>Underjordsbehållare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E1F6F62-6532-4DBC-3D34-A279C8C47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2" y="1094956"/>
            <a:ext cx="5025600" cy="3120036"/>
          </a:xfrm>
        </p:spPr>
        <p:txBody>
          <a:bodyPr/>
          <a:lstStyle/>
          <a:p>
            <a:pPr marL="0" indent="0">
              <a:buNone/>
            </a:pPr>
            <a:r>
              <a:rPr lang="sv-SE" sz="1800" b="1"/>
              <a:t>Fördelar</a:t>
            </a:r>
          </a:p>
          <a:p>
            <a:r>
              <a:rPr lang="sv-SE" sz="1400"/>
              <a:t>Utrymmeseffektivt</a:t>
            </a:r>
          </a:p>
          <a:p>
            <a:r>
              <a:rPr lang="sv-SE" sz="1400"/>
              <a:t>Kan hantera alla fraktioner</a:t>
            </a:r>
          </a:p>
          <a:p>
            <a:r>
              <a:rPr lang="sv-SE" sz="1400"/>
              <a:t>Lätt att hålla rent och snöröja</a:t>
            </a:r>
          </a:p>
          <a:p>
            <a:r>
              <a:rPr lang="sv-SE" sz="1400"/>
              <a:t>Flexibilitet</a:t>
            </a:r>
          </a:p>
          <a:p>
            <a:r>
              <a:rPr lang="sv-SE" sz="1400"/>
              <a:t>Säker tömning</a:t>
            </a:r>
          </a:p>
          <a:p>
            <a:r>
              <a:rPr lang="sv-SE" sz="1400"/>
              <a:t>Större behållare ger lägre tömningsfrekvens</a:t>
            </a:r>
          </a:p>
          <a:p>
            <a:r>
              <a:rPr lang="sv-SE" sz="1400"/>
              <a:t>Tystare tömning</a:t>
            </a:r>
          </a:p>
          <a:p>
            <a:r>
              <a:rPr lang="sv-SE" sz="1400"/>
              <a:t>Enklare förberedelse inför tömning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23301A7-E50C-305A-F824-102A7EA63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199" y="1283798"/>
            <a:ext cx="5025600" cy="2543175"/>
          </a:xfrm>
        </p:spPr>
        <p:txBody>
          <a:bodyPr/>
          <a:lstStyle/>
          <a:p>
            <a:pPr marL="0" indent="0">
              <a:buNone/>
            </a:pPr>
            <a:r>
              <a:rPr lang="sv-SE" sz="1800" b="1"/>
              <a:t>Nackdelar</a:t>
            </a:r>
          </a:p>
          <a:p>
            <a:r>
              <a:rPr lang="sv-SE" sz="1400"/>
              <a:t>Dyrare investering</a:t>
            </a:r>
          </a:p>
          <a:p>
            <a:r>
              <a:rPr lang="sv-SE" sz="1400"/>
              <a:t>Ej flyttbara</a:t>
            </a:r>
          </a:p>
          <a:p>
            <a:r>
              <a:rPr lang="sv-SE" sz="1400"/>
              <a:t>Kräver kranbil</a:t>
            </a:r>
          </a:p>
          <a:p>
            <a:pPr marL="0" indent="0">
              <a:buNone/>
            </a:pPr>
            <a:endParaRPr lang="sv-SE"/>
          </a:p>
        </p:txBody>
      </p:sp>
      <p:pic>
        <p:nvPicPr>
          <p:cNvPr id="6" name="Bildobjekt 5" descr="En bild som visar utomhus, mark, Soptunna, behållare&#10;&#10;AI-genererat innehåll kan vara felaktigt.">
            <a:extLst>
              <a:ext uri="{FF2B5EF4-FFF2-40B4-BE49-F238E27FC236}">
                <a16:creationId xmlns:a16="http://schemas.microsoft.com/office/drawing/2014/main" id="{5C117430-98F8-6F8B-8352-51B15BA480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32" b="3271"/>
          <a:stretch>
            <a:fillRect/>
          </a:stretch>
        </p:blipFill>
        <p:spPr>
          <a:xfrm>
            <a:off x="838200" y="4203026"/>
            <a:ext cx="9620250" cy="265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643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heme/theme1.xml><?xml version="1.0" encoding="utf-8"?>
<a:theme xmlns:a="http://schemas.openxmlformats.org/drawingml/2006/main" name="Åre kommun">
  <a:themeElements>
    <a:clrScheme name="Åre kommun">
      <a:dk1>
        <a:sysClr val="windowText" lastClr="000000"/>
      </a:dk1>
      <a:lt1>
        <a:sysClr val="window" lastClr="FFFFFF"/>
      </a:lt1>
      <a:dk2>
        <a:srgbClr val="B2B2B2"/>
      </a:dk2>
      <a:lt2>
        <a:srgbClr val="85A940"/>
      </a:lt2>
      <a:accent1>
        <a:srgbClr val="C09A5E"/>
      </a:accent1>
      <a:accent2>
        <a:srgbClr val="002734"/>
      </a:accent2>
      <a:accent3>
        <a:srgbClr val="C4E3DD"/>
      </a:accent3>
      <a:accent4>
        <a:srgbClr val="F9C8C3"/>
      </a:accent4>
      <a:accent5>
        <a:srgbClr val="6799AE"/>
      </a:accent5>
      <a:accent6>
        <a:srgbClr val="86CBC9"/>
      </a:accent6>
      <a:hlink>
        <a:srgbClr val="000000"/>
      </a:hlink>
      <a:folHlink>
        <a:srgbClr val="000000"/>
      </a:folHlink>
    </a:clrScheme>
    <a:fontScheme name="Åre kommun PP">
      <a:majorFont>
        <a:latin typeface="Proxima Nova Extrabold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2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Åre kommun.potx" id="{44DF4536-E045-48E4-9F60-9E11CCD139C3}" vid="{824C53F2-C315-4D6D-856C-9C9638B8D44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8db171-68db-41cb-84e5-06e01ac8f58d" xsi:nil="true"/>
    <Dokument xmlns="060e1264-e56d-4c70-a64f-83d2080ec915" xsi:nil="true"/>
    <lcf76f155ced4ddcb4097134ff3c332f xmlns="060e1264-e56d-4c70-a64f-83d2080ec91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0C9DB8948408F439CAC3BCB83A1B885" ma:contentTypeVersion="16" ma:contentTypeDescription="Skapa ett nytt dokument." ma:contentTypeScope="" ma:versionID="4d2ec5bf7dfc6bb04aca1e0e07e617a4">
  <xsd:schema xmlns:xsd="http://www.w3.org/2001/XMLSchema" xmlns:xs="http://www.w3.org/2001/XMLSchema" xmlns:p="http://schemas.microsoft.com/office/2006/metadata/properties" xmlns:ns2="060e1264-e56d-4c70-a64f-83d2080ec915" xmlns:ns3="e48db171-68db-41cb-84e5-06e01ac8f58d" targetNamespace="http://schemas.microsoft.com/office/2006/metadata/properties" ma:root="true" ma:fieldsID="0ed68d31d5d1fa7a5c42bec6cd0db807" ns2:_="" ns3:_="">
    <xsd:import namespace="060e1264-e56d-4c70-a64f-83d2080ec915"/>
    <xsd:import namespace="e48db171-68db-41cb-84e5-06e01ac8f5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Dokument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e1264-e56d-4c70-a64f-83d2080ec9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Dokument" ma:index="14" nillable="true" ma:displayName="Dokument" ma:format="Dropdown" ma:internalName="Dokument" ma:percentage="FALSE">
      <xsd:simpleType>
        <xsd:restriction base="dms:Number"/>
      </xsd:simpleType>
    </xsd:element>
    <xsd:element name="lcf76f155ced4ddcb4097134ff3c332f" ma:index="16" nillable="true" ma:taxonomy="true" ma:internalName="lcf76f155ced4ddcb4097134ff3c332f" ma:taxonomyFieldName="MediaServiceImageTags" ma:displayName="Bildmarkeringar" ma:readOnly="false" ma:fieldId="{5cf76f15-5ced-4ddc-b409-7134ff3c332f}" ma:taxonomyMulti="true" ma:sspId="16c5b568-947a-416f-9fff-d4afb716cf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8db171-68db-41cb-84e5-06e01ac8f58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844d706c-c3c5-4366-b19c-4d58dbb8bc36}" ma:internalName="TaxCatchAll" ma:showField="CatchAllData" ma:web="e48db171-68db-41cb-84e5-06e01ac8f5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72A710-049B-4083-8297-66B95B39FBD5}">
  <ds:schemaRefs>
    <ds:schemaRef ds:uri="060e1264-e56d-4c70-a64f-83d2080ec915"/>
    <ds:schemaRef ds:uri="e48db171-68db-41cb-84e5-06e01ac8f5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A59C21E-9D01-4B95-9AE5-435BA11634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AA5249-974A-4B1C-8923-9C98C66D2B16}">
  <ds:schemaRefs>
    <ds:schemaRef ds:uri="060e1264-e56d-4c70-a64f-83d2080ec915"/>
    <ds:schemaRef ds:uri="e48db171-68db-41cb-84e5-06e01ac8f5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Mall PowerPoint</Template>
  <Application>Microsoft Office PowerPoint</Application>
  <PresentationFormat>Widescreen</PresentationFormat>
  <Slides>13</Slides>
  <Notes>2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Åre kommun</vt:lpstr>
      <vt:lpstr>Office-tema</vt:lpstr>
      <vt:lpstr>Agenda</vt:lpstr>
      <vt:lpstr>Fördelning av producerat avfall</vt:lpstr>
      <vt:lpstr>Vad finns i restavfallet i Åre kommun?</vt:lpstr>
      <vt:lpstr>PowerPoint Presentation</vt:lpstr>
      <vt:lpstr>Kommunalt ansvar för avfall från hushåll</vt:lpstr>
      <vt:lpstr>PowerPoint Presentation</vt:lpstr>
      <vt:lpstr>PowerPoint Presentation</vt:lpstr>
      <vt:lpstr>System med kärlinsamling</vt:lpstr>
      <vt:lpstr>Underjordsbehållare</vt:lpstr>
      <vt:lpstr>Markstående behållare</vt:lpstr>
      <vt:lpstr>PowerPoint Presentation</vt:lpstr>
      <vt:lpstr>Frågor för er att diskutera</vt:lpstr>
      <vt:lpstr>Länkar med mer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Emelie Högsander</dc:creator>
  <cp:revision>3</cp:revision>
  <dcterms:created xsi:type="dcterms:W3CDTF">2024-09-25T08:26:37Z</dcterms:created>
  <dcterms:modified xsi:type="dcterms:W3CDTF">2026-01-30T09:01:55Z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0x01010020C9DB8948408F439CAC3BCB83A1B885</vt:lpwstr>
  </property>
  <property fmtid="{D5CDD505-2E9C-101B-9397-08002B2CF9AE}" pid="3" name="MediaServiceImageTags">
    <vt:lpwstr/>
  </property>
</Properties>
</file>